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0800" y="5334000"/>
            <a:ext cx="103632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867400"/>
            <a:ext cx="103632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85846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9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34400" y="1417638"/>
            <a:ext cx="24384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417638"/>
            <a:ext cx="7112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1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0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5305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438400"/>
            <a:ext cx="4775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38400"/>
            <a:ext cx="4775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0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1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1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186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4598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4026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417638"/>
            <a:ext cx="97536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438400"/>
            <a:ext cx="9753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22053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4238" y="3053042"/>
            <a:ext cx="10363200" cy="533400"/>
          </a:xfrm>
        </p:spPr>
        <p:txBody>
          <a:bodyPr/>
          <a:lstStyle/>
          <a:p>
            <a:r>
              <a:rPr lang="ru-RU" b="1" dirty="0"/>
              <a:t>Краткая презентация Программы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07" y="346281"/>
            <a:ext cx="3653637" cy="24710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619633" y="110579"/>
            <a:ext cx="9477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99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Муниципальное автономное дошкольное образовательное учреждение </a:t>
            </a:r>
            <a:endParaRPr lang="ru-RU" sz="20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99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«Детский сад №16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99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оздоровительной направленности»</a:t>
            </a:r>
            <a:endParaRPr lang="ru-RU" sz="20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9503" y="2300253"/>
            <a:ext cx="8736227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Краткая презентация </a:t>
            </a:r>
            <a:r>
              <a:rPr lang="ru-RU" sz="2000" dirty="0" smtClean="0">
                <a:solidFill>
                  <a:srgbClr val="00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solidFill>
                <a:srgbClr val="00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304800" algn="l"/>
                <a:tab pos="9251950" algn="r"/>
              </a:tabLst>
            </a:pPr>
            <a:r>
              <a:rPr lang="ru-RU" sz="2000" dirty="0" smtClean="0">
                <a:solidFill>
                  <a:srgbClr val="00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ОСНОВНАЯ ОБРАЗОВАТЕЛЬНАЯ ПРОГРАММА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304800" algn="l"/>
                <a:tab pos="9251950" algn="r"/>
              </a:tabLst>
            </a:pPr>
            <a:r>
              <a:rPr lang="ru-RU" sz="2000" dirty="0" smtClean="0">
                <a:solidFill>
                  <a:srgbClr val="00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 ОБРАЗОВАНИЯ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304800" algn="l"/>
                <a:tab pos="9251950" algn="r"/>
              </a:tabLst>
            </a:pPr>
            <a:r>
              <a:rPr lang="ru-RU" sz="2000" dirty="0" smtClean="0">
                <a:solidFill>
                  <a:srgbClr val="00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МАДОУ «Детский сад №16»</a:t>
            </a:r>
          </a:p>
          <a:p>
            <a:pPr algn="r">
              <a:lnSpc>
                <a:spcPct val="115000"/>
              </a:lnSpc>
              <a:spcAft>
                <a:spcPts val="0"/>
              </a:spcAft>
              <a:tabLst>
                <a:tab pos="304800" algn="l"/>
                <a:tab pos="9251950" algn="r"/>
              </a:tabLst>
            </a:pPr>
            <a:r>
              <a:rPr lang="ru-RU" sz="2000" dirty="0" smtClean="0">
                <a:solidFill>
                  <a:srgbClr val="00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304800" algn="l"/>
                <a:tab pos="9251950" algn="r"/>
              </a:tabLst>
            </a:pPr>
            <a:endParaRPr lang="ru-RU" sz="2000" dirty="0" smtClean="0">
              <a:solidFill>
                <a:srgbClr val="00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304800" algn="l"/>
                <a:tab pos="9251950" algn="r"/>
              </a:tabLst>
            </a:pPr>
            <a:r>
              <a:rPr lang="ru-RU" sz="2000" dirty="0" smtClean="0">
                <a:solidFill>
                  <a:srgbClr val="00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Срок освоения 6 лет</a:t>
            </a: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solidFill>
                <a:srgbClr val="00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rgbClr val="00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44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439" y="1326291"/>
            <a:ext cx="10235513" cy="4191000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название: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 образовательное учреждение «Детский сад №16 оздоровительной направленности»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название: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МАДОУ «Детский сад №16»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Учредитель: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образование </a:t>
            </a:r>
            <a:r>
              <a:rPr lang="ru-RU" sz="2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Киришский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район Ленинградской области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собственности: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основания: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1968 г.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(фактический) адрес: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187110, Ленинградская область, город Кириши, улица Ленинградская д.7А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Телефоны: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(81268) 244-20; 8 (81368) 202-66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– </a:t>
            </a:r>
            <a:r>
              <a:rPr lang="ru-RU" sz="20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kir-16detsad@yandex.ru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</a:t>
            </a: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в интернете: 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http://mdou16.kiredu.ru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групп: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 воспитанников: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 года до 7лет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47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497" y="115329"/>
            <a:ext cx="11986055" cy="6619104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000" b="1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программа МАДОУ «Детский сад №16»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(далее - Учреждение) разработана в соответствии с основными нормативно – правовыми документами: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33400" algn="l"/>
              </a:tabLst>
            </a:pPr>
            <a:r>
              <a:rPr lang="ru-RU" sz="18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Устав Учреждения</a:t>
            </a:r>
            <a:endParaRPr lang="ru-RU" sz="18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33400" algn="l"/>
              </a:tabLst>
            </a:pPr>
            <a:r>
              <a:rPr lang="ru-RU" sz="18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Лицензия Учреждения на осуществление образовательной деятельности </a:t>
            </a:r>
            <a:endParaRPr lang="ru-RU" sz="18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33400" algn="l"/>
              </a:tabLst>
            </a:pPr>
            <a:r>
              <a:rPr lang="ru-RU" sz="18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Федеральный закон от 29.12.2012 № 273-ФЗ «Об образовании в Российской Федерации»;</a:t>
            </a:r>
            <a:endParaRPr lang="ru-RU" sz="18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33400" algn="l"/>
              </a:tabLst>
            </a:pPr>
            <a:r>
              <a:rPr lang="ru-RU" sz="18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800" spc="-5" dirty="0" err="1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Санитарно</a:t>
            </a:r>
            <a:r>
              <a:rPr lang="ru-RU" sz="18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эпидемиологические требования к устройству, содержанию и организации режима работы дошкольных образовательных организаций» (Постановление от 15 мая 2013 года № 26 «Об утверждении СанПиН 2.4.1.3049 -13);</a:t>
            </a:r>
            <a:endParaRPr lang="ru-RU" sz="18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33400" algn="l"/>
              </a:tabLst>
            </a:pPr>
            <a:r>
              <a:rPr lang="ru-RU" sz="18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«Концепция дошкольного воспитания» (от 16 июня 1989 года);</a:t>
            </a:r>
            <a:endParaRPr lang="ru-RU" sz="18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33400" algn="l"/>
              </a:tabLst>
            </a:pPr>
            <a:r>
              <a:rPr lang="ru-RU" sz="18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«Федеральные государственные образовательные стандарты дошкольного образования» (зарегистрирован в Минюсте 17октября 2013г, регистрационный № 1155); </a:t>
            </a:r>
            <a:endParaRPr lang="ru-RU" sz="18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33400" algn="l"/>
              </a:tabLst>
            </a:pPr>
            <a:r>
              <a:rPr lang="ru-RU" sz="18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«Конвенция о правах ребенка» (от 20 ноября 1989 года);</a:t>
            </a:r>
            <a:endParaRPr lang="ru-RU" sz="18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33400" algn="l"/>
              </a:tabLst>
            </a:pP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организации и осуществления образовательной деятельности по основным общеобразовательным программа – образовательным программа дошкольного образования» (приказ Министерства образования и науки РФ от 30 августа 2013 года №1014 г. Москва); </a:t>
            </a: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33400" algn="l"/>
              </a:tabLst>
            </a:pPr>
            <a:r>
              <a:rPr lang="ru-RU" sz="18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 учетом примерной общеобразовательной программы дошкольного образования «От рождения до школы» </a:t>
            </a:r>
            <a:r>
              <a:rPr lang="ru-RU" sz="1800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 редакцией 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Н. Е. </a:t>
            </a:r>
            <a:r>
              <a:rPr lang="ru-RU" sz="1800" dirty="0" err="1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Вераксы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Т. С. Комаровой, М. А. Васильевой</a:t>
            </a:r>
          </a:p>
          <a:p>
            <a:pPr indent="381000">
              <a:spcAft>
                <a:spcPts val="0"/>
              </a:spcAft>
              <a:tabLst>
                <a:tab pos="533400" algn="l"/>
              </a:tabLst>
            </a:pP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Учреждения направлена создание условий развития ребенка, открывающих возможности </a:t>
            </a:r>
            <a:r>
              <a:rPr lang="ru-RU" sz="18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для:</a:t>
            </a:r>
          </a:p>
          <a:p>
            <a:pPr indent="381000">
              <a:spcAft>
                <a:spcPts val="0"/>
              </a:spcAft>
              <a:tabLst>
                <a:tab pos="533400" algn="l"/>
              </a:tabLst>
            </a:pPr>
            <a:r>
              <a:rPr lang="ru-RU" sz="18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позитивной социализации,</a:t>
            </a:r>
          </a:p>
          <a:p>
            <a:pPr indent="381000">
              <a:spcAft>
                <a:spcPts val="0"/>
              </a:spcAft>
              <a:tabLst>
                <a:tab pos="533400" algn="l"/>
              </a:tabLst>
            </a:pPr>
            <a:r>
              <a:rPr lang="ru-RU" sz="18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личностного развития,</a:t>
            </a:r>
          </a:p>
          <a:p>
            <a:pPr indent="381000">
              <a:spcAft>
                <a:spcPts val="0"/>
              </a:spcAft>
              <a:tabLst>
                <a:tab pos="533400" algn="l"/>
              </a:tabLst>
            </a:pPr>
            <a:r>
              <a:rPr lang="ru-RU" sz="18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 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инициативы и творческих способностей.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4915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129" y="918520"/>
            <a:ext cx="11417644" cy="4191000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Программа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ориентированная на ребенка, опирается на сильные стороны ребенка и предоставляет ему широкие возможности для активного, осмысленного познания мира посредством игры и других, адекватных возрасту ребенка форм и методов образования. При этом педагог является партнером и помощником ребенка, постоянно отвечая на вопрос: как обеспечить наиболее полное развитие каждого ребенка в соответствии с его реальными интересами, склонностями и возможностями</a:t>
            </a: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Ведущие</a:t>
            </a: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благоприятных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условий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полноценного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проживания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ребенком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дошкольного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детства,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ние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базовой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культуры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личности,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всестороннее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психических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физических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возрастными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индивидуаль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ными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особенностями,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жизни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современном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обществе,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обучению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школе,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безопасности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жизнедеятельности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дошколь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ника.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120" marR="66675" indent="0" algn="just" eaLnBrk="0" hangingPunct="0">
              <a:spcAft>
                <a:spcPts val="0"/>
              </a:spcAft>
              <a:buNone/>
            </a:pP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Особое</a:t>
            </a: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внимание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Программе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уделяется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развитию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сохранению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укреплению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здоровья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детей,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также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воспитанию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дошкольников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таких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как:</a:t>
            </a:r>
          </a:p>
          <a:p>
            <a:pPr lvl="0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  <a:tab pos="650240" algn="l"/>
              </a:tabLst>
            </a:pP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патриотизм;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  <a:tab pos="650240" algn="l"/>
              </a:tabLst>
            </a:pP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активная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жизненная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позиция;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  <a:tab pos="650240" algn="l"/>
              </a:tabLst>
            </a:pP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творческий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подход в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различных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жизненных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ситуаций;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  <a:tab pos="652145" algn="l"/>
              </a:tabLst>
            </a:pP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уважение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традиционным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ценностям.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20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708" y="102973"/>
            <a:ext cx="11887200" cy="6569676"/>
          </a:xfrm>
        </p:spPr>
        <p:txBody>
          <a:bodyPr/>
          <a:lstStyle/>
          <a:p>
            <a:pPr marL="0" indent="0" algn="just" eaLnBrk="0" hangingPunct="0">
              <a:spcAft>
                <a:spcPts val="0"/>
              </a:spcAft>
              <a:buNone/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Эти 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реализуются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в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процессе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разнообразных видов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детской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деятельности: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игровой,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коммуникативной,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трудовой,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познавательно -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исследовательской,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продуктивной,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творческой</a:t>
            </a: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 eaLnBrk="0" hangingPunct="0"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2000" b="1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достижения</a:t>
            </a: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целей</a:t>
            </a: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первостепенное </a:t>
            </a:r>
            <a:r>
              <a:rPr lang="ru-RU" sz="2000" b="1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 имеют</a:t>
            </a:r>
            <a:r>
              <a:rPr lang="ru-RU" sz="2000" b="1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6675" lvl="0" algn="just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04800" algn="l"/>
              </a:tabLst>
            </a:pP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</a:t>
            </a: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группах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атмосферы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гуманного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доброжелательного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всем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воспитанникам,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позволяет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растить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их общитель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ными,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добрыми,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любознательными,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инициативными,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стремящимися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самостоятельности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творчеству</a:t>
            </a: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2000" b="1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b="1" spc="-5" dirty="0" smtClean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6675" lvl="0" algn="just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04800" algn="l"/>
              </a:tabLst>
            </a:pP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забота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здоровье,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эмоциональном благополучии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своевременном всестороннем развитии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каждого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ребенка;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07950" lvl="0" algn="just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81000" algn="l"/>
              </a:tabLst>
            </a:pP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максимальное</a:t>
            </a: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разнообразных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видов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детской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их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интеграция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целях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повышения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эффективности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</a:t>
            </a:r>
            <a:r>
              <a:rPr lang="ru-RU" sz="2000" spc="-5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тельно</a:t>
            </a: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образовательного</a:t>
            </a: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процесса;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81000" algn="l"/>
              </a:tabLst>
            </a:pP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творческая</a:t>
            </a: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(креативность)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воспитательно</a:t>
            </a: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образовательного</a:t>
            </a: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процесса;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81000" algn="l"/>
              </a:tabLst>
            </a:pP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вариативность</a:t>
            </a: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материала,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позволяющая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творчество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интересами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наклонностями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каждого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ребенка;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  <a:tab pos="652145" algn="l"/>
              </a:tabLst>
            </a:pP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уважительное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отношение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результатам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детского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творчества;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  <a:tab pos="650240" algn="l"/>
              </a:tabLst>
            </a:pP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единство</a:t>
            </a: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подходов к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воспитанию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условиях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учреждения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семьи;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7310" lvl="0" algn="just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6200" algn="l"/>
                <a:tab pos="457200" algn="l"/>
              </a:tabLst>
            </a:pP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соблюдение</a:t>
            </a: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работе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сада и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начальной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школы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преемственности,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исключающей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умственные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физические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перегрузки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spc="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жании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обеспечивающей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отсутствие давления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обучения.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72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280" y="102973"/>
            <a:ext cx="11775989" cy="4191000"/>
          </a:xfrm>
        </p:spPr>
        <p:txBody>
          <a:bodyPr/>
          <a:lstStyle/>
          <a:p>
            <a:pPr marL="0" indent="0" algn="just" eaLnBrk="0" hangingPunct="0"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Эти 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реализуются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в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процессе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разнообразных видов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детской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деятельности: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игровой,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коммуникативной,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трудовой,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познавательно -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исследовательской,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продуктивной,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музыкально-художественной,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чтения.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 eaLnBrk="0" hangingPunct="0"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Для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достижения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целей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первостепенное значение имеют: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04800" algn="l"/>
              </a:tabLst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забота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здоровье,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эмоциональном благополучии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своевременном всестороннем развитии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каждого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ребенка;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6675" lvl="0" algn="just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04800" algn="l"/>
              </a:tabLst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</a:t>
            </a: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группах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атмосферы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гуманного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доброжелательного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всем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воспитанникам,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позволяет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растить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их общитель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ными,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добрыми,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любознательными,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инициативными,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стремящимися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самостоятельности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творчеству;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07950" lvl="0" algn="just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81000" algn="l"/>
              </a:tabLst>
            </a:pP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максимальное</a:t>
            </a: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разнообразных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видов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детской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их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интеграция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целях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повышения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эффективности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</a:t>
            </a:r>
            <a:r>
              <a:rPr lang="ru-RU" sz="2000" spc="-5" dirty="0" err="1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тельно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-образовательного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процесса;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81000" algn="l"/>
              </a:tabLst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творческая</a:t>
            </a: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(креативность)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err="1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воспитательно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-образовательного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</a:t>
            </a: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81000" algn="l"/>
              </a:tabLst>
            </a:pP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вариативность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материала,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позволяющая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творчество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интересами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наклонностями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каждого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ребенка;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  <a:tab pos="652145" algn="l"/>
              </a:tabLst>
            </a:pP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уважительное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отношение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результатам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детского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творчества;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  <a:tab pos="650240" algn="l"/>
              </a:tabLst>
            </a:pP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единство</a:t>
            </a: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подходов к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воспитанию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условиях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учреждения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семьи;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7310" lvl="0" algn="just" eaLnBrk="0" hangingPunct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6200" algn="l"/>
                <a:tab pos="457200" algn="l"/>
              </a:tabLst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соблюдение</a:t>
            </a: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работе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сада и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начальной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школы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преемственности,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исключающей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умственные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физические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перегрузки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spc="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жании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возраста,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обеспечивающей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отсутствие давления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предметного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обучения.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31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854" y="1223320"/>
            <a:ext cx="12093146" cy="4191000"/>
          </a:xfrm>
        </p:spPr>
        <p:txBody>
          <a:bodyPr/>
          <a:lstStyle/>
          <a:p>
            <a:pPr indent="0"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Образовательная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программа состоит из обязательной части которая составляет 60 % (</a:t>
            </a:r>
            <a:r>
              <a:rPr lang="ru-RU" sz="2000" spc="-5" dirty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Примерная общеобразовательная программа дошкольного образования «От рождения до школы» </a:t>
            </a:r>
            <a:endParaRPr lang="ru-RU" sz="2000" spc="-5" dirty="0" smtClean="0">
              <a:solidFill>
                <a:srgbClr val="000066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2000" b="1" spc="-5" dirty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spc="-5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20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 </a:t>
            </a: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редакцией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Н. Е. </a:t>
            </a:r>
            <a:r>
              <a:rPr lang="ru-RU" sz="2000" dirty="0" err="1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Вераксы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Т. С. Комаровой, М. А. Васильевой) и 40% вариативной части (</a:t>
            </a:r>
            <a:r>
              <a:rPr lang="ru-RU" sz="2000" b="1" kern="1200" dirty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000" kern="1200" dirty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Основы безопасности детей дошкольного возраста» /Н.Н. Авдеева, О. Л. Князева, Р. Б. </a:t>
            </a:r>
            <a:r>
              <a:rPr lang="ru-RU" sz="2000" kern="1200" dirty="0" err="1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Стеркина</a:t>
            </a:r>
            <a:r>
              <a:rPr lang="ru-RU" sz="2000" kern="1200" dirty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 «Ритмическая мозаика»/ Буренина А.И., </a:t>
            </a: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kern="1200" dirty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Программа «Здоровье»/ коллектив Учреждения</a:t>
            </a: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indent="0"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задачи, стоящие перед Учреждением в работе с родителями: 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семей детей (составление социального паспорта воспитанника, анкетирование родителей);</a:t>
            </a:r>
          </a:p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привлечение родителей к активному участию в деятельности учреждения (совместное творчество с детьми, совместное участие детей и родителей в мероприятиях Учреждения – праздники, конкурсы, соревнования, подготовка к утренникам и развлечениям, участие родителей в детских праздниках);</a:t>
            </a:r>
          </a:p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просвещение родителей в области педагогики и детской психологии (консультационные встречи с педагогами и специалистами Учреждения, решение проблемных ситуаций, обсуждения, рассказы из личного опыта на групповых собраниях);</a:t>
            </a:r>
          </a:p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семейного опыта воспитания и обучения (составление фотоальбомов, фотоколлажей,  помощь ребенку в составлении рассказов по теме КТП о своей семье</a:t>
            </a: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0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24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221" y="1161535"/>
            <a:ext cx="11421763" cy="4191000"/>
          </a:xfrm>
        </p:spPr>
        <p:txBody>
          <a:bodyPr/>
          <a:lstStyle/>
          <a:p>
            <a:pPr marL="0" lvl="0" indent="0"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Участвуя в  деятельности по реализации задач программы, родители:</a:t>
            </a:r>
          </a:p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ощущают личную причастность к организации образовательной деятельности с детьми;</a:t>
            </a:r>
          </a:p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видят, как их ребенок общается с другими;</a:t>
            </a:r>
          </a:p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начинают больше понимать в детском развитии;</a:t>
            </a:r>
          </a:p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получают представление о работе воспитателей и начинают испытывать большее уважение к ним;</a:t>
            </a:r>
          </a:p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обучаются видам деятельности, которыми можно с удовольствием заниматься с детьми дома;</a:t>
            </a:r>
          </a:p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знакомятся с друзьями своих детей, о которых они рассказывали;</a:t>
            </a:r>
          </a:p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устанавливают длительные дружеские связи с другими родителями;</a:t>
            </a:r>
          </a:p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получают возможность помогать ребенку дома в освоении программы</a:t>
            </a:r>
            <a:r>
              <a:rPr lang="ru-RU" sz="20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участии родителей в жизни группы педагоги могут:</a:t>
            </a:r>
          </a:p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понять, как родители мотивируют своих детей;</a:t>
            </a:r>
          </a:p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увидеть, как родители помогают своим детям решать задачи;</a:t>
            </a: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узнать, какие занятия и увлечения взрослые члены семьи разделяют со своими детьми; </a:t>
            </a: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получить пользу от того, что родители наблюдают своих детей во взаимодействии с другими.</a:t>
            </a:r>
          </a:p>
          <a:p>
            <a:pPr lvl="0"/>
            <a:endParaRPr lang="ru-RU" dirty="0">
              <a:solidFill>
                <a:srgbClr val="80808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29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">
      <a:dk1>
        <a:srgbClr val="808080"/>
      </a:dk1>
      <a:lt1>
        <a:srgbClr val="FFFFFF"/>
      </a:lt1>
      <a:dk2>
        <a:srgbClr val="808080"/>
      </a:dk2>
      <a:lt2>
        <a:srgbClr val="167EDC"/>
      </a:lt2>
      <a:accent1>
        <a:srgbClr val="2DC010"/>
      </a:accent1>
      <a:accent2>
        <a:srgbClr val="EE0077"/>
      </a:accent2>
      <a:accent3>
        <a:srgbClr val="FFFFFF"/>
      </a:accent3>
      <a:accent4>
        <a:srgbClr val="6C6C6C"/>
      </a:accent4>
      <a:accent5>
        <a:srgbClr val="ADDCAA"/>
      </a:accent5>
      <a:accent6>
        <a:srgbClr val="D8006B"/>
      </a:accent6>
      <a:hlink>
        <a:srgbClr val="FDA609"/>
      </a:hlink>
      <a:folHlink>
        <a:srgbClr val="808080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адаптир.программа</Template>
  <TotalTime>98</TotalTime>
  <Words>1203</Words>
  <Application>Microsoft Office PowerPoint</Application>
  <PresentationFormat>Широкоэкранный</PresentationFormat>
  <Paragraphs>85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Microsoft Sans Serif</vt:lpstr>
      <vt:lpstr>Symbol</vt:lpstr>
      <vt:lpstr>Times New Roman</vt:lpstr>
      <vt:lpstr>powerpoint-template-24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2018-10-03T10:47:24Z</dcterms:created>
  <dcterms:modified xsi:type="dcterms:W3CDTF">2018-10-03T12:37:32Z</dcterms:modified>
</cp:coreProperties>
</file>