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6" r:id="rId7"/>
    <p:sldId id="262" r:id="rId8"/>
    <p:sldId id="268" r:id="rId9"/>
    <p:sldId id="269" r:id="rId10"/>
    <p:sldId id="270" r:id="rId11"/>
    <p:sldId id="265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581" autoAdjust="0"/>
  </p:normalViewPr>
  <p:slideViewPr>
    <p:cSldViewPr snapToGrid="0">
      <p:cViewPr varScale="1">
        <p:scale>
          <a:sx n="80" d="100"/>
          <a:sy n="80" d="100"/>
        </p:scale>
        <p:origin x="3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0A84E7-310D-4311-B705-F15495CB77B9}" type="doc">
      <dgm:prSet loTypeId="urn:microsoft.com/office/officeart/2005/8/layout/cycle5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3AAAFE-0D5E-4075-A7A9-2D3031C9482E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Воспитатели</a:t>
          </a:r>
          <a:endParaRPr lang="ru-RU" dirty="0">
            <a:solidFill>
              <a:srgbClr val="002060"/>
            </a:solidFill>
          </a:endParaRPr>
        </a:p>
      </dgm:t>
    </dgm:pt>
    <dgm:pt modelId="{70F13CF5-0E38-4126-893F-8E6EC8D6EF1E}" type="parTrans" cxnId="{3B79F87B-86D6-4863-8991-028D77A85D8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09D268A-3A84-4882-8567-14E63829CAF3}" type="sibTrans" cxnId="{3B79F87B-86D6-4863-8991-028D77A85D8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582C9C3-513C-4136-A60A-7BE9740E9A52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Учитель-логопед</a:t>
          </a:r>
          <a:endParaRPr lang="ru-RU" dirty="0">
            <a:solidFill>
              <a:srgbClr val="002060"/>
            </a:solidFill>
          </a:endParaRPr>
        </a:p>
      </dgm:t>
    </dgm:pt>
    <dgm:pt modelId="{3D099043-E924-4FDE-8AE3-A7B9F4A1A079}" type="parTrans" cxnId="{6A773850-3070-4897-9D4C-CF4373600CE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978B57C-6AFB-4F30-8686-975E5E50A728}" type="sibTrans" cxnId="{6A773850-3070-4897-9D4C-CF4373600CE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9B1C6D9-01FC-4B2C-8A5E-9F64455DF33E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Педагог-психолог</a:t>
          </a:r>
          <a:endParaRPr lang="ru-RU" dirty="0">
            <a:solidFill>
              <a:srgbClr val="002060"/>
            </a:solidFill>
          </a:endParaRPr>
        </a:p>
      </dgm:t>
    </dgm:pt>
    <dgm:pt modelId="{CB32198A-345E-4E05-A58D-59A9938EDBC9}" type="parTrans" cxnId="{B5ACFD49-C71E-4C58-A00C-6DA26B5E6E3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A998C78-5379-4FBF-BA31-BEDCA0A9F456}" type="sibTrans" cxnId="{B5ACFD49-C71E-4C58-A00C-6DA26B5E6E3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7E532B7-A366-48F2-9E56-EE13A4E78BD9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Инструктор по физической культуре </a:t>
          </a:r>
          <a:endParaRPr lang="ru-RU" dirty="0">
            <a:solidFill>
              <a:srgbClr val="002060"/>
            </a:solidFill>
          </a:endParaRPr>
        </a:p>
      </dgm:t>
    </dgm:pt>
    <dgm:pt modelId="{DD382897-6197-4709-A0AE-F211E7AE52DE}" type="parTrans" cxnId="{01454FA8-2B10-4284-BBE1-2FDC9F16EED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4ED13A8-1388-420F-BED1-9CE1DEFC6696}" type="sibTrans" cxnId="{01454FA8-2B10-4284-BBE1-2FDC9F16EED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47CBE79-CE1C-442D-8A4B-4B47816AF390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Музыкальный руководитель </a:t>
          </a:r>
          <a:endParaRPr lang="ru-RU" dirty="0">
            <a:solidFill>
              <a:srgbClr val="002060"/>
            </a:solidFill>
          </a:endParaRPr>
        </a:p>
      </dgm:t>
    </dgm:pt>
    <dgm:pt modelId="{605E5AD5-CE41-4C40-87C7-92151696EE31}" type="parTrans" cxnId="{FFA5621F-859A-4E0A-B249-C43777E76E2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806F1CC-8747-4AE0-B579-3E07D20F514A}" type="sibTrans" cxnId="{FFA5621F-859A-4E0A-B249-C43777E76E2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A55C887-40FA-4EC5-A257-347DAEE00965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Родитель (законный представитель) </a:t>
          </a:r>
          <a:endParaRPr lang="ru-RU" dirty="0">
            <a:solidFill>
              <a:srgbClr val="002060"/>
            </a:solidFill>
          </a:endParaRPr>
        </a:p>
      </dgm:t>
    </dgm:pt>
    <dgm:pt modelId="{E64135D6-9984-40AF-B858-653141CDA23F}" type="parTrans" cxnId="{CE7413BA-39A1-4D64-B080-07DF2884279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4627085-CF40-468B-BA57-26A3A916FC6F}" type="sibTrans" cxnId="{CE7413BA-39A1-4D64-B080-07DF2884279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69051C8-FA9C-4DF0-989B-EC90E41540A0}" type="pres">
      <dgm:prSet presAssocID="{410A84E7-310D-4311-B705-F15495CB77B9}" presName="cycle" presStyleCnt="0">
        <dgm:presLayoutVars>
          <dgm:dir/>
          <dgm:resizeHandles val="exact"/>
        </dgm:presLayoutVars>
      </dgm:prSet>
      <dgm:spPr/>
    </dgm:pt>
    <dgm:pt modelId="{7266A674-A2DF-4292-9CEE-B10BE671FB64}" type="pres">
      <dgm:prSet presAssocID="{313AAAFE-0D5E-4075-A7A9-2D3031C9482E}" presName="node" presStyleLbl="node1" presStyleIdx="0" presStyleCnt="6">
        <dgm:presLayoutVars>
          <dgm:bulletEnabled val="1"/>
        </dgm:presLayoutVars>
      </dgm:prSet>
      <dgm:spPr/>
    </dgm:pt>
    <dgm:pt modelId="{CEEC6630-9F65-4D41-86DF-C1F4F136C360}" type="pres">
      <dgm:prSet presAssocID="{313AAAFE-0D5E-4075-A7A9-2D3031C9482E}" presName="spNode" presStyleCnt="0"/>
      <dgm:spPr/>
    </dgm:pt>
    <dgm:pt modelId="{23A15033-A2EE-4356-BFA6-D5794A6CBDDB}" type="pres">
      <dgm:prSet presAssocID="{409D268A-3A84-4882-8567-14E63829CAF3}" presName="sibTrans" presStyleLbl="sibTrans1D1" presStyleIdx="0" presStyleCnt="6"/>
      <dgm:spPr/>
    </dgm:pt>
    <dgm:pt modelId="{8DDB90D0-2557-49CF-8806-418FAFE6C131}" type="pres">
      <dgm:prSet presAssocID="{4582C9C3-513C-4136-A60A-7BE9740E9A5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EFDEDA-1275-4E38-B764-E7E8D5110802}" type="pres">
      <dgm:prSet presAssocID="{4582C9C3-513C-4136-A60A-7BE9740E9A52}" presName="spNode" presStyleCnt="0"/>
      <dgm:spPr/>
    </dgm:pt>
    <dgm:pt modelId="{A6991104-798F-4FE0-978C-D18E876AAA50}" type="pres">
      <dgm:prSet presAssocID="{7978B57C-6AFB-4F30-8686-975E5E50A728}" presName="sibTrans" presStyleLbl="sibTrans1D1" presStyleIdx="1" presStyleCnt="6"/>
      <dgm:spPr/>
    </dgm:pt>
    <dgm:pt modelId="{C077C3E2-B713-4E2F-9B43-3E95A8F08109}" type="pres">
      <dgm:prSet presAssocID="{A9B1C6D9-01FC-4B2C-8A5E-9F64455DF33E}" presName="node" presStyleLbl="node1" presStyleIdx="2" presStyleCnt="6">
        <dgm:presLayoutVars>
          <dgm:bulletEnabled val="1"/>
        </dgm:presLayoutVars>
      </dgm:prSet>
      <dgm:spPr/>
    </dgm:pt>
    <dgm:pt modelId="{F4ADE512-A8AB-4DB0-8B54-2591A6A19E62}" type="pres">
      <dgm:prSet presAssocID="{A9B1C6D9-01FC-4B2C-8A5E-9F64455DF33E}" presName="spNode" presStyleCnt="0"/>
      <dgm:spPr/>
    </dgm:pt>
    <dgm:pt modelId="{C1344C89-6249-4EC8-9F0E-8596E5076979}" type="pres">
      <dgm:prSet presAssocID="{6A998C78-5379-4FBF-BA31-BEDCA0A9F456}" presName="sibTrans" presStyleLbl="sibTrans1D1" presStyleIdx="2" presStyleCnt="6"/>
      <dgm:spPr/>
    </dgm:pt>
    <dgm:pt modelId="{6EC69E8B-42DF-4859-B89B-AF8EF6EE4A11}" type="pres">
      <dgm:prSet presAssocID="{67E532B7-A366-48F2-9E56-EE13A4E78BD9}" presName="node" presStyleLbl="node1" presStyleIdx="3" presStyleCnt="6">
        <dgm:presLayoutVars>
          <dgm:bulletEnabled val="1"/>
        </dgm:presLayoutVars>
      </dgm:prSet>
      <dgm:spPr/>
    </dgm:pt>
    <dgm:pt modelId="{9F7F5D38-7145-41AF-9AEC-F087BBB64620}" type="pres">
      <dgm:prSet presAssocID="{67E532B7-A366-48F2-9E56-EE13A4E78BD9}" presName="spNode" presStyleCnt="0"/>
      <dgm:spPr/>
    </dgm:pt>
    <dgm:pt modelId="{D4BF7B1B-1B9D-40A5-93E1-75D7C175C268}" type="pres">
      <dgm:prSet presAssocID="{F4ED13A8-1388-420F-BED1-9CE1DEFC6696}" presName="sibTrans" presStyleLbl="sibTrans1D1" presStyleIdx="3" presStyleCnt="6"/>
      <dgm:spPr/>
    </dgm:pt>
    <dgm:pt modelId="{9AE3B04F-A35D-4E45-A5A0-237F131DEBBD}" type="pres">
      <dgm:prSet presAssocID="{F47CBE79-CE1C-442D-8A4B-4B47816AF39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E8BF6-A7AD-4EF1-B343-338FCA937F69}" type="pres">
      <dgm:prSet presAssocID="{F47CBE79-CE1C-442D-8A4B-4B47816AF390}" presName="spNode" presStyleCnt="0"/>
      <dgm:spPr/>
    </dgm:pt>
    <dgm:pt modelId="{0DEB251A-9BF5-4FE6-8FC3-34AE41BAF16F}" type="pres">
      <dgm:prSet presAssocID="{7806F1CC-8747-4AE0-B579-3E07D20F514A}" presName="sibTrans" presStyleLbl="sibTrans1D1" presStyleIdx="4" presStyleCnt="6"/>
      <dgm:spPr/>
    </dgm:pt>
    <dgm:pt modelId="{13CCF339-DDC7-4B43-A18A-D83FC4CB1044}" type="pres">
      <dgm:prSet presAssocID="{DA55C887-40FA-4EC5-A257-347DAEE00965}" presName="node" presStyleLbl="node1" presStyleIdx="5" presStyleCnt="6">
        <dgm:presLayoutVars>
          <dgm:bulletEnabled val="1"/>
        </dgm:presLayoutVars>
      </dgm:prSet>
      <dgm:spPr/>
    </dgm:pt>
    <dgm:pt modelId="{B98E49DA-4905-40B0-B9EB-EB72D5792C8B}" type="pres">
      <dgm:prSet presAssocID="{DA55C887-40FA-4EC5-A257-347DAEE00965}" presName="spNode" presStyleCnt="0"/>
      <dgm:spPr/>
    </dgm:pt>
    <dgm:pt modelId="{4565AF3C-2E03-4799-A86C-3D7EC43C066B}" type="pres">
      <dgm:prSet presAssocID="{D4627085-CF40-468B-BA57-26A3A916FC6F}" presName="sibTrans" presStyleLbl="sibTrans1D1" presStyleIdx="5" presStyleCnt="6"/>
      <dgm:spPr/>
    </dgm:pt>
  </dgm:ptLst>
  <dgm:cxnLst>
    <dgm:cxn modelId="{46E07C7F-3E9E-4142-80A4-FB42A06A5406}" type="presOf" srcId="{D4627085-CF40-468B-BA57-26A3A916FC6F}" destId="{4565AF3C-2E03-4799-A86C-3D7EC43C066B}" srcOrd="0" destOrd="0" presId="urn:microsoft.com/office/officeart/2005/8/layout/cycle5"/>
    <dgm:cxn modelId="{FE8F1F13-DDBB-4D44-A132-A5F87E91F403}" type="presOf" srcId="{6A998C78-5379-4FBF-BA31-BEDCA0A9F456}" destId="{C1344C89-6249-4EC8-9F0E-8596E5076979}" srcOrd="0" destOrd="0" presId="urn:microsoft.com/office/officeart/2005/8/layout/cycle5"/>
    <dgm:cxn modelId="{FFA5621F-859A-4E0A-B249-C43777E76E25}" srcId="{410A84E7-310D-4311-B705-F15495CB77B9}" destId="{F47CBE79-CE1C-442D-8A4B-4B47816AF390}" srcOrd="4" destOrd="0" parTransId="{605E5AD5-CE41-4C40-87C7-92151696EE31}" sibTransId="{7806F1CC-8747-4AE0-B579-3E07D20F514A}"/>
    <dgm:cxn modelId="{EC57F1B1-8F1D-453D-ABEF-F8D4419F3254}" type="presOf" srcId="{7806F1CC-8747-4AE0-B579-3E07D20F514A}" destId="{0DEB251A-9BF5-4FE6-8FC3-34AE41BAF16F}" srcOrd="0" destOrd="0" presId="urn:microsoft.com/office/officeart/2005/8/layout/cycle5"/>
    <dgm:cxn modelId="{44BB0343-7F26-4E39-9E6D-A5F180A95B08}" type="presOf" srcId="{F4ED13A8-1388-420F-BED1-9CE1DEFC6696}" destId="{D4BF7B1B-1B9D-40A5-93E1-75D7C175C268}" srcOrd="0" destOrd="0" presId="urn:microsoft.com/office/officeart/2005/8/layout/cycle5"/>
    <dgm:cxn modelId="{B5ACFD49-C71E-4C58-A00C-6DA26B5E6E36}" srcId="{410A84E7-310D-4311-B705-F15495CB77B9}" destId="{A9B1C6D9-01FC-4B2C-8A5E-9F64455DF33E}" srcOrd="2" destOrd="0" parTransId="{CB32198A-345E-4E05-A58D-59A9938EDBC9}" sibTransId="{6A998C78-5379-4FBF-BA31-BEDCA0A9F456}"/>
    <dgm:cxn modelId="{CEF2F166-5021-4282-81CA-F84383E014AB}" type="presOf" srcId="{313AAAFE-0D5E-4075-A7A9-2D3031C9482E}" destId="{7266A674-A2DF-4292-9CEE-B10BE671FB64}" srcOrd="0" destOrd="0" presId="urn:microsoft.com/office/officeart/2005/8/layout/cycle5"/>
    <dgm:cxn modelId="{39B1BB8A-D6B2-4939-8345-F103C81F032A}" type="presOf" srcId="{409D268A-3A84-4882-8567-14E63829CAF3}" destId="{23A15033-A2EE-4356-BFA6-D5794A6CBDDB}" srcOrd="0" destOrd="0" presId="urn:microsoft.com/office/officeart/2005/8/layout/cycle5"/>
    <dgm:cxn modelId="{CC5D024D-7936-444A-8797-BBF766A77AC2}" type="presOf" srcId="{A9B1C6D9-01FC-4B2C-8A5E-9F64455DF33E}" destId="{C077C3E2-B713-4E2F-9B43-3E95A8F08109}" srcOrd="0" destOrd="0" presId="urn:microsoft.com/office/officeart/2005/8/layout/cycle5"/>
    <dgm:cxn modelId="{753B4802-CB44-4F0C-9BF4-54ED08B4BF46}" type="presOf" srcId="{7978B57C-6AFB-4F30-8686-975E5E50A728}" destId="{A6991104-798F-4FE0-978C-D18E876AAA50}" srcOrd="0" destOrd="0" presId="urn:microsoft.com/office/officeart/2005/8/layout/cycle5"/>
    <dgm:cxn modelId="{01454FA8-2B10-4284-BBE1-2FDC9F16EED5}" srcId="{410A84E7-310D-4311-B705-F15495CB77B9}" destId="{67E532B7-A366-48F2-9E56-EE13A4E78BD9}" srcOrd="3" destOrd="0" parTransId="{DD382897-6197-4709-A0AE-F211E7AE52DE}" sibTransId="{F4ED13A8-1388-420F-BED1-9CE1DEFC6696}"/>
    <dgm:cxn modelId="{52AE10E7-754B-404E-A614-06D7F426A29D}" type="presOf" srcId="{DA55C887-40FA-4EC5-A257-347DAEE00965}" destId="{13CCF339-DDC7-4B43-A18A-D83FC4CB1044}" srcOrd="0" destOrd="0" presId="urn:microsoft.com/office/officeart/2005/8/layout/cycle5"/>
    <dgm:cxn modelId="{6A773850-3070-4897-9D4C-CF4373600CEF}" srcId="{410A84E7-310D-4311-B705-F15495CB77B9}" destId="{4582C9C3-513C-4136-A60A-7BE9740E9A52}" srcOrd="1" destOrd="0" parTransId="{3D099043-E924-4FDE-8AE3-A7B9F4A1A079}" sibTransId="{7978B57C-6AFB-4F30-8686-975E5E50A728}"/>
    <dgm:cxn modelId="{3B79F87B-86D6-4863-8991-028D77A85D8C}" srcId="{410A84E7-310D-4311-B705-F15495CB77B9}" destId="{313AAAFE-0D5E-4075-A7A9-2D3031C9482E}" srcOrd="0" destOrd="0" parTransId="{70F13CF5-0E38-4126-893F-8E6EC8D6EF1E}" sibTransId="{409D268A-3A84-4882-8567-14E63829CAF3}"/>
    <dgm:cxn modelId="{53D19E5C-7113-4FBB-BDF3-90E581D24128}" type="presOf" srcId="{4582C9C3-513C-4136-A60A-7BE9740E9A52}" destId="{8DDB90D0-2557-49CF-8806-418FAFE6C131}" srcOrd="0" destOrd="0" presId="urn:microsoft.com/office/officeart/2005/8/layout/cycle5"/>
    <dgm:cxn modelId="{80E5466F-D0F4-4118-857F-94D433B5C74A}" type="presOf" srcId="{F47CBE79-CE1C-442D-8A4B-4B47816AF390}" destId="{9AE3B04F-A35D-4E45-A5A0-237F131DEBBD}" srcOrd="0" destOrd="0" presId="urn:microsoft.com/office/officeart/2005/8/layout/cycle5"/>
    <dgm:cxn modelId="{452684E6-FF0B-45B4-8264-E8BDC568C933}" type="presOf" srcId="{410A84E7-310D-4311-B705-F15495CB77B9}" destId="{F69051C8-FA9C-4DF0-989B-EC90E41540A0}" srcOrd="0" destOrd="0" presId="urn:microsoft.com/office/officeart/2005/8/layout/cycle5"/>
    <dgm:cxn modelId="{CE7413BA-39A1-4D64-B080-07DF28842796}" srcId="{410A84E7-310D-4311-B705-F15495CB77B9}" destId="{DA55C887-40FA-4EC5-A257-347DAEE00965}" srcOrd="5" destOrd="0" parTransId="{E64135D6-9984-40AF-B858-653141CDA23F}" sibTransId="{D4627085-CF40-468B-BA57-26A3A916FC6F}"/>
    <dgm:cxn modelId="{1FA0A33D-6134-44BC-A1EA-CEA614847A92}" type="presOf" srcId="{67E532B7-A366-48F2-9E56-EE13A4E78BD9}" destId="{6EC69E8B-42DF-4859-B89B-AF8EF6EE4A11}" srcOrd="0" destOrd="0" presId="urn:microsoft.com/office/officeart/2005/8/layout/cycle5"/>
    <dgm:cxn modelId="{C99C8DFC-930F-499E-A3CD-3D05B5C5C92E}" type="presParOf" srcId="{F69051C8-FA9C-4DF0-989B-EC90E41540A0}" destId="{7266A674-A2DF-4292-9CEE-B10BE671FB64}" srcOrd="0" destOrd="0" presId="urn:microsoft.com/office/officeart/2005/8/layout/cycle5"/>
    <dgm:cxn modelId="{91C35C06-4DCE-46D9-83C9-C554049DA363}" type="presParOf" srcId="{F69051C8-FA9C-4DF0-989B-EC90E41540A0}" destId="{CEEC6630-9F65-4D41-86DF-C1F4F136C360}" srcOrd="1" destOrd="0" presId="urn:microsoft.com/office/officeart/2005/8/layout/cycle5"/>
    <dgm:cxn modelId="{6E322A10-2F63-463C-AAFD-5C59F887249A}" type="presParOf" srcId="{F69051C8-FA9C-4DF0-989B-EC90E41540A0}" destId="{23A15033-A2EE-4356-BFA6-D5794A6CBDDB}" srcOrd="2" destOrd="0" presId="urn:microsoft.com/office/officeart/2005/8/layout/cycle5"/>
    <dgm:cxn modelId="{07AD84B0-66D2-40AF-A24A-CD08C8C0AA4A}" type="presParOf" srcId="{F69051C8-FA9C-4DF0-989B-EC90E41540A0}" destId="{8DDB90D0-2557-49CF-8806-418FAFE6C131}" srcOrd="3" destOrd="0" presId="urn:microsoft.com/office/officeart/2005/8/layout/cycle5"/>
    <dgm:cxn modelId="{2915AEAF-1BAA-4134-9934-BE5134DF4DB6}" type="presParOf" srcId="{F69051C8-FA9C-4DF0-989B-EC90E41540A0}" destId="{D3EFDEDA-1275-4E38-B764-E7E8D5110802}" srcOrd="4" destOrd="0" presId="urn:microsoft.com/office/officeart/2005/8/layout/cycle5"/>
    <dgm:cxn modelId="{BD73B96A-9508-498A-A185-034B50C8FCC2}" type="presParOf" srcId="{F69051C8-FA9C-4DF0-989B-EC90E41540A0}" destId="{A6991104-798F-4FE0-978C-D18E876AAA50}" srcOrd="5" destOrd="0" presId="urn:microsoft.com/office/officeart/2005/8/layout/cycle5"/>
    <dgm:cxn modelId="{C1907247-04AA-474A-8AE0-F18AB3D1CC88}" type="presParOf" srcId="{F69051C8-FA9C-4DF0-989B-EC90E41540A0}" destId="{C077C3E2-B713-4E2F-9B43-3E95A8F08109}" srcOrd="6" destOrd="0" presId="urn:microsoft.com/office/officeart/2005/8/layout/cycle5"/>
    <dgm:cxn modelId="{13BC00E5-9767-4080-8585-8005A985265C}" type="presParOf" srcId="{F69051C8-FA9C-4DF0-989B-EC90E41540A0}" destId="{F4ADE512-A8AB-4DB0-8B54-2591A6A19E62}" srcOrd="7" destOrd="0" presId="urn:microsoft.com/office/officeart/2005/8/layout/cycle5"/>
    <dgm:cxn modelId="{1399E16A-6127-4DC7-AD67-AC69C0B30AF2}" type="presParOf" srcId="{F69051C8-FA9C-4DF0-989B-EC90E41540A0}" destId="{C1344C89-6249-4EC8-9F0E-8596E5076979}" srcOrd="8" destOrd="0" presId="urn:microsoft.com/office/officeart/2005/8/layout/cycle5"/>
    <dgm:cxn modelId="{3E9A5C71-5BBF-44D4-9AF6-83ED510EBB2F}" type="presParOf" srcId="{F69051C8-FA9C-4DF0-989B-EC90E41540A0}" destId="{6EC69E8B-42DF-4859-B89B-AF8EF6EE4A11}" srcOrd="9" destOrd="0" presId="urn:microsoft.com/office/officeart/2005/8/layout/cycle5"/>
    <dgm:cxn modelId="{20116215-4C8C-422F-9DE3-D9C5F2DC2A72}" type="presParOf" srcId="{F69051C8-FA9C-4DF0-989B-EC90E41540A0}" destId="{9F7F5D38-7145-41AF-9AEC-F087BBB64620}" srcOrd="10" destOrd="0" presId="urn:microsoft.com/office/officeart/2005/8/layout/cycle5"/>
    <dgm:cxn modelId="{BBD76CA4-F514-49EF-AB00-799E8306F04E}" type="presParOf" srcId="{F69051C8-FA9C-4DF0-989B-EC90E41540A0}" destId="{D4BF7B1B-1B9D-40A5-93E1-75D7C175C268}" srcOrd="11" destOrd="0" presId="urn:microsoft.com/office/officeart/2005/8/layout/cycle5"/>
    <dgm:cxn modelId="{44FE8F97-31FD-44A1-8C4D-AA2B2B6B21D7}" type="presParOf" srcId="{F69051C8-FA9C-4DF0-989B-EC90E41540A0}" destId="{9AE3B04F-A35D-4E45-A5A0-237F131DEBBD}" srcOrd="12" destOrd="0" presId="urn:microsoft.com/office/officeart/2005/8/layout/cycle5"/>
    <dgm:cxn modelId="{BF541E38-1E43-4AA0-9DD1-F3CCA470190B}" type="presParOf" srcId="{F69051C8-FA9C-4DF0-989B-EC90E41540A0}" destId="{14DE8BF6-A7AD-4EF1-B343-338FCA937F69}" srcOrd="13" destOrd="0" presId="urn:microsoft.com/office/officeart/2005/8/layout/cycle5"/>
    <dgm:cxn modelId="{106BAEE7-09B5-476C-AD10-62F201B3F406}" type="presParOf" srcId="{F69051C8-FA9C-4DF0-989B-EC90E41540A0}" destId="{0DEB251A-9BF5-4FE6-8FC3-34AE41BAF16F}" srcOrd="14" destOrd="0" presId="urn:microsoft.com/office/officeart/2005/8/layout/cycle5"/>
    <dgm:cxn modelId="{B9A66493-20D5-4822-89B3-44A5C40619E3}" type="presParOf" srcId="{F69051C8-FA9C-4DF0-989B-EC90E41540A0}" destId="{13CCF339-DDC7-4B43-A18A-D83FC4CB1044}" srcOrd="15" destOrd="0" presId="urn:microsoft.com/office/officeart/2005/8/layout/cycle5"/>
    <dgm:cxn modelId="{9FC10DE3-39E9-4379-8D74-A6CE6D67ABF3}" type="presParOf" srcId="{F69051C8-FA9C-4DF0-989B-EC90E41540A0}" destId="{B98E49DA-4905-40B0-B9EB-EB72D5792C8B}" srcOrd="16" destOrd="0" presId="urn:microsoft.com/office/officeart/2005/8/layout/cycle5"/>
    <dgm:cxn modelId="{B2562208-6573-4E71-B173-77C6672DE4BA}" type="presParOf" srcId="{F69051C8-FA9C-4DF0-989B-EC90E41540A0}" destId="{4565AF3C-2E03-4799-A86C-3D7EC43C066B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6A674-A2DF-4292-9CEE-B10BE671FB64}">
      <dsp:nvSpPr>
        <dsp:cNvPr id="0" name=""/>
        <dsp:cNvSpPr/>
      </dsp:nvSpPr>
      <dsp:spPr>
        <a:xfrm>
          <a:off x="2279866" y="832"/>
          <a:ext cx="1169305" cy="7600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</a:rPr>
            <a:t>Воспитатели</a:t>
          </a:r>
          <a:endParaRPr lang="ru-RU" sz="1000" kern="1200" dirty="0">
            <a:solidFill>
              <a:srgbClr val="002060"/>
            </a:solidFill>
          </a:endParaRPr>
        </a:p>
      </dsp:txBody>
      <dsp:txXfrm>
        <a:off x="2316968" y="37934"/>
        <a:ext cx="1095101" cy="685844"/>
      </dsp:txXfrm>
    </dsp:sp>
    <dsp:sp modelId="{23A15033-A2EE-4356-BFA6-D5794A6CBDDB}">
      <dsp:nvSpPr>
        <dsp:cNvPr id="0" name=""/>
        <dsp:cNvSpPr/>
      </dsp:nvSpPr>
      <dsp:spPr>
        <a:xfrm>
          <a:off x="1073676" y="380857"/>
          <a:ext cx="3581685" cy="3581685"/>
        </a:xfrm>
        <a:custGeom>
          <a:avLst/>
          <a:gdLst/>
          <a:ahLst/>
          <a:cxnLst/>
          <a:rect l="0" t="0" r="0" b="0"/>
          <a:pathLst>
            <a:path>
              <a:moveTo>
                <a:pt x="2522628" y="156337"/>
              </a:moveTo>
              <a:arcTo wR="1790842" hR="1790842" stAng="17647115" swAng="9241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B90D0-2557-49CF-8806-418FAFE6C131}">
      <dsp:nvSpPr>
        <dsp:cNvPr id="0" name=""/>
        <dsp:cNvSpPr/>
      </dsp:nvSpPr>
      <dsp:spPr>
        <a:xfrm>
          <a:off x="3830781" y="896254"/>
          <a:ext cx="1169305" cy="7600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</a:rPr>
            <a:t>Учитель-логопед</a:t>
          </a:r>
          <a:endParaRPr lang="ru-RU" sz="1000" kern="1200" dirty="0">
            <a:solidFill>
              <a:srgbClr val="002060"/>
            </a:solidFill>
          </a:endParaRPr>
        </a:p>
      </dsp:txBody>
      <dsp:txXfrm>
        <a:off x="3867883" y="933356"/>
        <a:ext cx="1095101" cy="685844"/>
      </dsp:txXfrm>
    </dsp:sp>
    <dsp:sp modelId="{A6991104-798F-4FE0-978C-D18E876AAA50}">
      <dsp:nvSpPr>
        <dsp:cNvPr id="0" name=""/>
        <dsp:cNvSpPr/>
      </dsp:nvSpPr>
      <dsp:spPr>
        <a:xfrm>
          <a:off x="1073676" y="380857"/>
          <a:ext cx="3581685" cy="3581685"/>
        </a:xfrm>
        <a:custGeom>
          <a:avLst/>
          <a:gdLst/>
          <a:ahLst/>
          <a:cxnLst/>
          <a:rect l="0" t="0" r="0" b="0"/>
          <a:pathLst>
            <a:path>
              <a:moveTo>
                <a:pt x="3553766" y="1475857"/>
              </a:moveTo>
              <a:arcTo wR="1790842" hR="1790842" stAng="20992185" swAng="12156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7C3E2-B713-4E2F-9B43-3E95A8F08109}">
      <dsp:nvSpPr>
        <dsp:cNvPr id="0" name=""/>
        <dsp:cNvSpPr/>
      </dsp:nvSpPr>
      <dsp:spPr>
        <a:xfrm>
          <a:off x="3830781" y="2687097"/>
          <a:ext cx="1169305" cy="7600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</a:rPr>
            <a:t>Педагог-психолог</a:t>
          </a:r>
          <a:endParaRPr lang="ru-RU" sz="1000" kern="1200" dirty="0">
            <a:solidFill>
              <a:srgbClr val="002060"/>
            </a:solidFill>
          </a:endParaRPr>
        </a:p>
      </dsp:txBody>
      <dsp:txXfrm>
        <a:off x="3867883" y="2724199"/>
        <a:ext cx="1095101" cy="685844"/>
      </dsp:txXfrm>
    </dsp:sp>
    <dsp:sp modelId="{C1344C89-6249-4EC8-9F0E-8596E5076979}">
      <dsp:nvSpPr>
        <dsp:cNvPr id="0" name=""/>
        <dsp:cNvSpPr/>
      </dsp:nvSpPr>
      <dsp:spPr>
        <a:xfrm>
          <a:off x="1073676" y="380857"/>
          <a:ext cx="3581685" cy="3581685"/>
        </a:xfrm>
        <a:custGeom>
          <a:avLst/>
          <a:gdLst/>
          <a:ahLst/>
          <a:cxnLst/>
          <a:rect l="0" t="0" r="0" b="0"/>
          <a:pathLst>
            <a:path>
              <a:moveTo>
                <a:pt x="2930475" y="3172275"/>
              </a:moveTo>
              <a:arcTo wR="1790842" hR="1790842" stAng="3028715" swAng="9241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69E8B-42DF-4859-B89B-AF8EF6EE4A11}">
      <dsp:nvSpPr>
        <dsp:cNvPr id="0" name=""/>
        <dsp:cNvSpPr/>
      </dsp:nvSpPr>
      <dsp:spPr>
        <a:xfrm>
          <a:off x="2279866" y="3582518"/>
          <a:ext cx="1169305" cy="7600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</a:rPr>
            <a:t>Инструктор по физической культуре </a:t>
          </a:r>
          <a:endParaRPr lang="ru-RU" sz="1000" kern="1200" dirty="0">
            <a:solidFill>
              <a:srgbClr val="002060"/>
            </a:solidFill>
          </a:endParaRPr>
        </a:p>
      </dsp:txBody>
      <dsp:txXfrm>
        <a:off x="2316968" y="3619620"/>
        <a:ext cx="1095101" cy="685844"/>
      </dsp:txXfrm>
    </dsp:sp>
    <dsp:sp modelId="{D4BF7B1B-1B9D-40A5-93E1-75D7C175C268}">
      <dsp:nvSpPr>
        <dsp:cNvPr id="0" name=""/>
        <dsp:cNvSpPr/>
      </dsp:nvSpPr>
      <dsp:spPr>
        <a:xfrm>
          <a:off x="1073676" y="380857"/>
          <a:ext cx="3581685" cy="3581685"/>
        </a:xfrm>
        <a:custGeom>
          <a:avLst/>
          <a:gdLst/>
          <a:ahLst/>
          <a:cxnLst/>
          <a:rect l="0" t="0" r="0" b="0"/>
          <a:pathLst>
            <a:path>
              <a:moveTo>
                <a:pt x="1059056" y="3425347"/>
              </a:moveTo>
              <a:arcTo wR="1790842" hR="1790842" stAng="6847115" swAng="9241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3B04F-A35D-4E45-A5A0-237F131DEBBD}">
      <dsp:nvSpPr>
        <dsp:cNvPr id="0" name=""/>
        <dsp:cNvSpPr/>
      </dsp:nvSpPr>
      <dsp:spPr>
        <a:xfrm>
          <a:off x="728950" y="2687097"/>
          <a:ext cx="1169305" cy="7600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</a:rPr>
            <a:t>Музыкальный руководитель </a:t>
          </a:r>
          <a:endParaRPr lang="ru-RU" sz="1000" kern="1200" dirty="0">
            <a:solidFill>
              <a:srgbClr val="002060"/>
            </a:solidFill>
          </a:endParaRPr>
        </a:p>
      </dsp:txBody>
      <dsp:txXfrm>
        <a:off x="766052" y="2724199"/>
        <a:ext cx="1095101" cy="685844"/>
      </dsp:txXfrm>
    </dsp:sp>
    <dsp:sp modelId="{0DEB251A-9BF5-4FE6-8FC3-34AE41BAF16F}">
      <dsp:nvSpPr>
        <dsp:cNvPr id="0" name=""/>
        <dsp:cNvSpPr/>
      </dsp:nvSpPr>
      <dsp:spPr>
        <a:xfrm>
          <a:off x="1073676" y="380857"/>
          <a:ext cx="3581685" cy="3581685"/>
        </a:xfrm>
        <a:custGeom>
          <a:avLst/>
          <a:gdLst/>
          <a:ahLst/>
          <a:cxnLst/>
          <a:rect l="0" t="0" r="0" b="0"/>
          <a:pathLst>
            <a:path>
              <a:moveTo>
                <a:pt x="27918" y="2105827"/>
              </a:moveTo>
              <a:arcTo wR="1790842" hR="1790842" stAng="10192185" swAng="12156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CCF339-DDC7-4B43-A18A-D83FC4CB1044}">
      <dsp:nvSpPr>
        <dsp:cNvPr id="0" name=""/>
        <dsp:cNvSpPr/>
      </dsp:nvSpPr>
      <dsp:spPr>
        <a:xfrm>
          <a:off x="728950" y="896254"/>
          <a:ext cx="1169305" cy="7600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</a:rPr>
            <a:t>Родитель (законный представитель) </a:t>
          </a:r>
          <a:endParaRPr lang="ru-RU" sz="1000" kern="1200" dirty="0">
            <a:solidFill>
              <a:srgbClr val="002060"/>
            </a:solidFill>
          </a:endParaRPr>
        </a:p>
      </dsp:txBody>
      <dsp:txXfrm>
        <a:off x="766052" y="933356"/>
        <a:ext cx="1095101" cy="685844"/>
      </dsp:txXfrm>
    </dsp:sp>
    <dsp:sp modelId="{4565AF3C-2E03-4799-A86C-3D7EC43C066B}">
      <dsp:nvSpPr>
        <dsp:cNvPr id="0" name=""/>
        <dsp:cNvSpPr/>
      </dsp:nvSpPr>
      <dsp:spPr>
        <a:xfrm>
          <a:off x="1073676" y="380857"/>
          <a:ext cx="3581685" cy="3581685"/>
        </a:xfrm>
        <a:custGeom>
          <a:avLst/>
          <a:gdLst/>
          <a:ahLst/>
          <a:cxnLst/>
          <a:rect l="0" t="0" r="0" b="0"/>
          <a:pathLst>
            <a:path>
              <a:moveTo>
                <a:pt x="651210" y="409410"/>
              </a:moveTo>
              <a:arcTo wR="1790842" hR="1790842" stAng="13828715" swAng="9241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5334000"/>
            <a:ext cx="103632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867400"/>
            <a:ext cx="10363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38966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8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4400" y="1417638"/>
            <a:ext cx="24384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417638"/>
            <a:ext cx="7112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6626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5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2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6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15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3273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6147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417638"/>
            <a:ext cx="9753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438400"/>
            <a:ext cx="9753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325446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07" y="346282"/>
            <a:ext cx="3562239" cy="24092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558746" y="346282"/>
            <a:ext cx="83284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99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</a:t>
            </a:r>
            <a:endParaRPr lang="ru-RU" sz="2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99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«Детский сад №16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99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оздоровительной направленности»</a:t>
            </a:r>
            <a:endParaRPr lang="ru-RU" sz="2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933908" y="3312426"/>
            <a:ext cx="10363200" cy="3545574"/>
          </a:xfrm>
        </p:spPr>
        <p:txBody>
          <a:bodyPr/>
          <a:lstStyle/>
          <a:p>
            <a:pPr algn="ctr"/>
            <a:endParaRPr lang="ru-RU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программы </a:t>
            </a:r>
            <a:endParaRPr lang="ru-RU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 образовательная   программа</a:t>
            </a:r>
          </a:p>
          <a:p>
            <a:pPr algn="ctr"/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дошкольного образования  для детей с 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тяжёлыми нарушениями 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 </a:t>
            </a:r>
          </a:p>
          <a:p>
            <a:pPr algn="ctr"/>
            <a:endParaRPr lang="ru-RU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3 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b="1" dirty="0" smtClean="0">
              <a:solidFill>
                <a:srgbClr val="000066"/>
              </a:solidFill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48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757" y="761333"/>
            <a:ext cx="11176000" cy="573572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ru-RU" sz="20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Возрастные категории, на которых ориентирована Программа, в том числе детей с ограниченными возможностями здоровья. 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0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учитывает 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здоровья. 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000" b="1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Предельная наполняемость групп компенсирующей направленности </a:t>
            </a:r>
            <a:r>
              <a:rPr lang="ru-RU" sz="20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определяется на основании Санитарных правил  СП 2.4.3648-20 «Санитарно-эпидемиологические требования к организациям воспитания и обучения, отдыха и оздоровления детей и молодежи» и с учетом возраста детей, их состояния здоровья, специфики программы: </a:t>
            </a:r>
          </a:p>
          <a:p>
            <a:pPr marL="0" lvl="0" indent="0" algn="just">
              <a:spcAft>
                <a:spcPts val="0"/>
              </a:spcAft>
              <a:buNone/>
            </a:pPr>
            <a:endParaRPr lang="ru-RU" sz="2000" spc="-5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ru-RU" sz="2000" spc="-5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0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endParaRPr lang="ru-RU" sz="2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000066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20896"/>
              </p:ext>
            </p:extLst>
          </p:nvPr>
        </p:nvGraphicFramePr>
        <p:xfrm>
          <a:off x="745956" y="3862138"/>
          <a:ext cx="10688052" cy="2233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8784">
                  <a:extLst>
                    <a:ext uri="{9D8B030D-6E8A-4147-A177-3AD203B41FA5}">
                      <a16:colId xmlns:a16="http://schemas.microsoft.com/office/drawing/2014/main" val="1370899194"/>
                    </a:ext>
                  </a:extLst>
                </a:gridCol>
                <a:gridCol w="2698239">
                  <a:extLst>
                    <a:ext uri="{9D8B030D-6E8A-4147-A177-3AD203B41FA5}">
                      <a16:colId xmlns:a16="http://schemas.microsoft.com/office/drawing/2014/main" val="512697162"/>
                    </a:ext>
                  </a:extLst>
                </a:gridCol>
                <a:gridCol w="2698239">
                  <a:extLst>
                    <a:ext uri="{9D8B030D-6E8A-4147-A177-3AD203B41FA5}">
                      <a16:colId xmlns:a16="http://schemas.microsoft.com/office/drawing/2014/main" val="1246690450"/>
                    </a:ext>
                  </a:extLst>
                </a:gridCol>
                <a:gridCol w="2692790">
                  <a:extLst>
                    <a:ext uri="{9D8B030D-6E8A-4147-A177-3AD203B41FA5}">
                      <a16:colId xmlns:a16="http://schemas.microsoft.com/office/drawing/2014/main" val="3697005557"/>
                    </a:ext>
                  </a:extLst>
                </a:gridCol>
              </a:tblGrid>
              <a:tr h="92643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Направленность групп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Возрастная категория воспитанников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Возрастная категория группы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Предельная наполняемость групп в соответствии с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</a:rPr>
                        <a:t>СанПин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extLst>
                  <a:ext uri="{0D108BD9-81ED-4DB2-BD59-A6C34878D82A}">
                    <a16:rowId xmlns:a16="http://schemas.microsoft.com/office/drawing/2014/main" val="1206814379"/>
                  </a:ext>
                </a:extLst>
              </a:tr>
              <a:tr h="314540">
                <a:tc rowSpan="3"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Компенсирующая направленность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От 4-х до 5 лет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Средняя группа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Не более 12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extLst>
                  <a:ext uri="{0D108BD9-81ED-4DB2-BD59-A6C34878D82A}">
                    <a16:rowId xmlns:a16="http://schemas.microsoft.com/office/drawing/2014/main" val="2602772634"/>
                  </a:ext>
                </a:extLst>
              </a:tr>
              <a:tr h="314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От 5 до 6 лет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Старшая группа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Не более 12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extLst>
                  <a:ext uri="{0D108BD9-81ED-4DB2-BD59-A6C34878D82A}">
                    <a16:rowId xmlns:a16="http://schemas.microsoft.com/office/drawing/2014/main" val="3133598786"/>
                  </a:ext>
                </a:extLst>
              </a:tr>
              <a:tr h="629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От 6 до 7/8 лет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Подготовительная к школе группа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Не более 12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8" marR="67138" marT="0" marB="0"/>
                </a:tc>
                <a:extLst>
                  <a:ext uri="{0D108BD9-81ED-4DB2-BD59-A6C34878D82A}">
                    <a16:rowId xmlns:a16="http://schemas.microsoft.com/office/drawing/2014/main" val="1735848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2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464" y="749967"/>
            <a:ext cx="11417300" cy="5602706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8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Целевые ориентиры. Старший дошкольный возраст (с 6 до 7 лет). 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соответствие с ФГОС ДО целевые ориентиры дошкольного образования определяются независимо от характера программы, форм ее реализации, особенностей развития детей. Целевые ориентиры не подлежат непосредственной оценке в виде педагогической и/или психологической диагностики и не могут сравниваться с реальными достижениями детей. Целевые ориентиры, представленные во ФГОС ДО, являются общими для всего образовательного пространства Российской Федерации. 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Целевые ориентиры данной программы базируются на ФГОС ДО и задачах данной программы. </a:t>
            </a: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целевым ориентирам дошкольного образования (на этапе завершения дошкольного образования) в соответствии с данной </a:t>
            </a:r>
            <a:r>
              <a:rPr lang="ru-RU" sz="18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Программой относятся следующие социально-нормативные характеристики возможных достижений ребенка: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ребенок хорошо владеет устной речью, может выражать свои мысли и желания, проявляет инициативу в общении, умеет задавать вопросы, делать умозаключения, знает и умеет пересказывать сказки, рассказывать стихи, составлять рассказы по серии сюжетных картинок или по сюжетной картинке, творческие рассказы; у него сформированы элементарные навыки </a:t>
            </a:r>
            <a:r>
              <a:rPr lang="ru-RU" sz="1600" dirty="0" err="1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звуко</a:t>
            </a: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-слогового анализа слов, анализа предложений, что обеспечивает формирование предпосылок грамотности; у него сформирован грамматический строй речи, он владеет разными способами словообразования;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ребенок любознателен, склонен наблюдать, экспериментировать; он обладает начальными знаниями о себе, о природном и социальном мире, умеет обследовать предметы разными способами, подбирать группу предметов по заданному признаку, знает и различает основные и оттеночные цвета, плоские и объемные геометрические формы; у ребенка сформированы представления о профессиях, трудовых действиях; ребенок знаком с составом числа из единиц в пределах десяти, владеет навыками количественного и порядкового счета; у ребенка сформированы навыки ориентировки в пространстве, на плоскости, по простейшей схеме, плану; у ребенка есть представления о смене времен года и их очередности, смене частей суток и их очередности, очередности дней недели; у ребенка сформировано интеллектуальное мышление; 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ru-RU" sz="18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spcAft>
                <a:spcPts val="0"/>
              </a:spcAft>
              <a:buNone/>
            </a:pPr>
            <a:r>
              <a:rPr lang="ru-RU" sz="1800" b="1" dirty="0">
                <a:solidFill>
                  <a:srgbClr val="8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3499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959" y="1399673"/>
            <a:ext cx="11417300" cy="5602706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ребенок способен к принятию собственных решений с опорой на знания и умения в различных видах деятельности, ребенок умеет организовывать игровое взаимодействие, осваивать игровые способы действий, создавать проблемно-игровые ситуации, овладевать условностью игровых действий, заменять предметные действия действиями с предметами-заместителями, а затем и словом, отражать в игре окружающую действительность;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ребенок инициативен, самостоятелен в различных видах деятельности, способен выбрать себе занятия и партнеров по совместной деятельности, у ребенка развиты коммуникативные навыки, эмоциональная отзывчивость на чувства окружающих людей, подражательность, творческое воображение;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ребенок активен, успешно взаимодействует со сверстниками и взрослыми; у ребенка сформировалось положительное отношение к самому себе, окружающим, к различным видам деятельности;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ребенок способен адекватно проявлять свои чувства, умеет радоваться успехам и сопереживать неудачам других, способен договариваться, старается разрешать конфликты;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ребенок обладает чувством собственного достоинства, чувством веры в себя;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ребенок обладает развитым воображением, которое реализует в разных видах деятельности;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ребенок умеет подчиняться правилам и социальным нормам, способен к волевым усилиям, знаком с принятыми нормами и правилами поведения и готов соответствовать им;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у ребенка развиты крупная и мелкая моторика, он подвижен и вынослив, владеет основными движениями, может контролировать свои движения, умеет управлять ими. Целевые ориентиры Программы выступают основаниями преемственности дошкольного и начального общего образования.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ru-RU" sz="18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spcAft>
                <a:spcPts val="0"/>
              </a:spcAft>
              <a:buNone/>
            </a:pPr>
            <a:r>
              <a:rPr lang="ru-RU" sz="1800" b="1" dirty="0">
                <a:solidFill>
                  <a:srgbClr val="8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3071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757" y="761333"/>
            <a:ext cx="11176000" cy="573572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endParaRPr lang="ru-RU" sz="2000" spc="-5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spcAft>
                <a:spcPts val="0"/>
              </a:spcAft>
              <a:buNone/>
            </a:pPr>
            <a:r>
              <a:rPr lang="ru-RU" sz="2000" b="1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взаимодействия педагогического коллектива с семьями </a:t>
            </a:r>
            <a:r>
              <a:rPr lang="ru-RU" sz="2000" b="1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направлениями взаимодействия являются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взаимопознание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взаимоинформирование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совместная деятельность педагогов, родителей, детей. </a:t>
            </a:r>
            <a:endParaRPr lang="ru-RU" sz="2000" b="1" spc="-5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000" spc="-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0066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36052696"/>
              </p:ext>
            </p:extLst>
          </p:nvPr>
        </p:nvGraphicFramePr>
        <p:xfrm>
          <a:off x="3234488" y="2237874"/>
          <a:ext cx="5729038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342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884" y="1058779"/>
            <a:ext cx="11797632" cy="6063916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ru-RU" sz="2000" spc="-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Aft>
                <a:spcPts val="0"/>
              </a:spcAft>
              <a:buNone/>
            </a:pPr>
            <a:r>
              <a:rPr lang="ru-RU" sz="2000" b="1" spc="-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 </a:t>
            </a:r>
            <a:r>
              <a:rPr lang="ru-RU" sz="20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семьями </a:t>
            </a:r>
            <a:r>
              <a:rPr lang="ru-RU" sz="2000" b="1" spc="-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Информационно-аналитические: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анкетирование, почтовый ящик «Вы спрашивали – мы отвечаем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!», «Электронная приемная», «Гостевая книга»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общие и групповые родительские собрания. Мастер-классы. Творческие семейные проекты. Беседы.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Досуговые: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совместных праздниках, музыкально-физкультурных развлечениях, в выставках, семейных конкурсах, творческих и познавательных проектах.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ознакомите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льные: совместная образовательная деятельность с детьми с участием родителей, консультации (письменные, устные, индивидуальные).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Наглядная информация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(стенды, памятки, буклеты и т.п.).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экскурсии по Учреждению.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беседы и консультации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 особенностях развития конкретного ребенка.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9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87027" y="1500145"/>
            <a:ext cx="11748299" cy="5474161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</a:t>
            </a:r>
            <a:r>
              <a:rPr lang="ru-RU" sz="1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основная  образовательная   </a:t>
            </a: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дошкольного 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 для детей с тяжёлыми нарушениями речи </a:t>
            </a: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(далее – Программа)</a:t>
            </a:r>
            <a:r>
              <a:rPr lang="ru-RU" sz="1800" dirty="0" smtClean="0">
                <a:latin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основой построения системы работы в группах компенсирующей направленности для детей с тяжелыми нарушениями речи (общим недоразвитием речи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предусматривает полную интеграцию действий всех специалистов МАДОУ «Детский сад №16» и родителей (законный представителей) воспитанников.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Комплексность педагогического воздействия направлена на выравнивание речевого и психофизического развития детей и обеспечение их всестороннего гармоничного развития.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утверждения: </a:t>
            </a: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14.12.2021г. №212-А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Аккредитация</a:t>
            </a: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не требуется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реализуется на государственном языке Российской Федерации – русском. </a:t>
            </a:r>
            <a:endParaRPr lang="ru-RU" sz="18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образования: </a:t>
            </a: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дошкольный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срок обучения: </a:t>
            </a: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4-х лет до окончания образовательных отношений 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очно, </a:t>
            </a: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разнообразных видах деятельности: игровой, познавательно-исследовательской, коммуникативной, двигательной, трудовой, изобразительной, предметной, музыкальной, восприятия художественной литературы и фольклора, конструирования и самообслуживания. </a:t>
            </a:r>
          </a:p>
          <a:p>
            <a:pPr marL="0" indent="0">
              <a:buNone/>
            </a:pPr>
            <a:endParaRPr lang="ru-RU" sz="22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2385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47185" y="1824998"/>
            <a:ext cx="11748299" cy="5474161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получения образован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ия и формы обучения по Адаптированной основной образовательной программе дошкольного образования для детей с тяжелыми нарушениями речи МАДОУ «Детский сад №16» определяются федеральным государственным образовательным стандартом дошкольного образования (ФГОС ДО).</a:t>
            </a:r>
          </a:p>
          <a:p>
            <a:pPr marL="0" indent="0" algn="just">
              <a:buNone/>
            </a:pPr>
            <a:endParaRPr lang="ru-RU" sz="18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категория детей с ОВЗ, на которых рассчитана Программа: </a:t>
            </a: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получение дошкольного образования в группах компенсирующей направленности воспитанниками в возрасте от 4-х лет до прекращения образовательных отношений. </a:t>
            </a:r>
          </a:p>
          <a:p>
            <a:pPr marL="0" indent="0" algn="just">
              <a:buNone/>
            </a:pPr>
            <a:endParaRPr lang="ru-RU" sz="18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МАДОУ «Детский сад №16» осуществляется в </a:t>
            </a:r>
            <a:r>
              <a:rPr lang="ru-RU" sz="1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очной форме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учетом потребностей, возможностей личности ребенка, пять дней в неделю в режиме полного дня с 12-часовым пребыванием детей (с 7.00. до 17.30, с 17.30 до 19.00 работает дежурная группа).</a:t>
            </a:r>
          </a:p>
          <a:p>
            <a:pPr marL="0" indent="0" algn="just">
              <a:buNone/>
            </a:pPr>
            <a:endParaRPr lang="ru-RU" sz="18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5520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043" y="1760620"/>
            <a:ext cx="11338559" cy="5384801"/>
          </a:xfrm>
        </p:spPr>
        <p:txBody>
          <a:bodyPr/>
          <a:lstStyle/>
          <a:p>
            <a:pPr marL="457200" indent="0" algn="just"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Адаптированная основная образовательная программа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 образования </a:t>
            </a:r>
          </a:p>
          <a:p>
            <a:pPr marL="457200" indent="0" algn="just"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МАДОУ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сад №16» составлена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учетом: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+mj-lt"/>
              <a:buAutoNum type="arabicPeriod"/>
              <a:tabLst>
                <a:tab pos="533400" algn="l"/>
              </a:tabLst>
            </a:pP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Устав Учреждения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+mj-lt"/>
              <a:buAutoNum type="arabicPeriod"/>
              <a:tabLst>
                <a:tab pos="533400" algn="l"/>
              </a:tabLst>
            </a:pP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Лицензия Учреждения на осуществление образовательной деятельности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+mj-lt"/>
              <a:buAutoNum type="arabicPeriod"/>
              <a:tabLst>
                <a:tab pos="533400" algn="l"/>
              </a:tabLst>
            </a:pP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от 29.12.2012 № 273-ФЗ «Об образовании в Российской Федерации»;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+mj-lt"/>
              <a:buAutoNum type="arabicPeriod"/>
              <a:tabLst>
                <a:tab pos="533400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Минобрнауки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от 17.10.2013г №1155 «Об утверждении федерального образовательного стандарта дошкольного образования» (ФГОС ДО); 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  <a:tabLst>
                <a:tab pos="533400" algn="l"/>
              </a:tabLst>
            </a:pP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Санитарными правилами СП 2.4.3648-20 «Санитарно-эпидемиологические требования к организациям воспитания и обучения, отдыха и оздоровления детей и молодежи»;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+mj-lt"/>
              <a:buAutoNum type="arabicPeriod"/>
              <a:tabLst>
                <a:tab pos="533400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Министерства просвещения РФ от 31 июля 2020 г. № 373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 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8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094" y="858900"/>
            <a:ext cx="11811421" cy="5999100"/>
          </a:xfrm>
        </p:spPr>
        <p:txBody>
          <a:bodyPr/>
          <a:lstStyle/>
          <a:p>
            <a:pPr marL="0" indent="0">
              <a:buNone/>
            </a:pP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1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часть Программы (60%):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Примерной адаптированной основной образовательной программы дошкольного образования детей с тяжелыми нарушениями речи (реестр государственной системы, одобрена решением от 7.12 2017 г. Протокол № 6/17),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- «Комплексной образовательной программы дошкольного образования для детей с тяжелыми нарушениями речи (общий недоразвитием речи) с 3 до 7 лет» </a:t>
            </a:r>
            <a:r>
              <a:rPr lang="ru-RU" sz="18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Нищевой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Н.В., издание третье, переработанное и дополненное в соответствии с ФГОС ДО. – СПб.: ООО «ИЗДАТЕЛЬСТВО ДЕТСТВО-ПРЕСС», 2018г. </a:t>
            </a:r>
          </a:p>
          <a:p>
            <a:pPr marL="0" indent="0">
              <a:buNone/>
            </a:pPr>
            <a:endParaRPr lang="ru-RU" sz="1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Вариативная </a:t>
            </a:r>
            <a:r>
              <a:rPr lang="ru-RU" sz="1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часть программы (40%):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образовательной области «Речевое развитие»: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 Ушакова О.С. Программа развития речи дошкольников. – 4-е изд., </a:t>
            </a:r>
            <a:r>
              <a:rPr lang="ru-RU" sz="18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 – М.: ТЦ Сфера, 2017.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образовательной области «Познавательное развитие»: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Раздел «ФЭМП» дополнен системой работы с детьми старшего дошкольного возраста по развивающей методике Блоки </a:t>
            </a:r>
            <a:r>
              <a:rPr lang="ru-RU" sz="18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Раздел «Ознакомление с предметным окружением и социальным миром» дополнен планом занятий с детьми старшего дошкольного возраста в рамках сотрудничества с </a:t>
            </a:r>
            <a:r>
              <a:rPr lang="ru-RU" sz="18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Киришским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историко-краеведческим музеем».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образовательной области «Физическое развитие: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- Парциальная образовательная программа </a:t>
            </a:r>
            <a:r>
              <a:rPr lang="ru-RU" sz="18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здоровьесозидания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для детей и их родителей «К здоровой семье через детский сад» </a:t>
            </a:r>
            <a:r>
              <a:rPr lang="ru-RU" sz="18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В.С.Коваленко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В.Е.Верховкина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ru-RU" sz="1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9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455" y="1864894"/>
            <a:ext cx="11620500" cy="5702969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Программы 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требованиями ФГОС ДО включает три основных раздела – </a:t>
            </a:r>
            <a:r>
              <a:rPr lang="ru-RU" sz="1800" b="1" i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целевой, содержательный и организационный.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b="1" i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Целевой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раздел Программы включает пояснительную записку и планируемые результаты освоения Программы, определяет ее цели и задачи, принципы и подходы к формированию Программы, планируемые результаты ее освоения в виде целевых ориентиров.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b="1" i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 раздел 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включает описание коррекционно-развивающей работы, обеспечивающей адаптацию и интеграцию детей с тяжелыми нарушениями речи в общество, а также описание образовательной деятельности по пяти образовательным областям: социально-коммуникативное развитие; познавательное развитие; речевое развитие; художественно-эстетическое развитие; физическое развитие.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b="1" i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организационном разделе 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представлены условия, в том числе материально- техническое обеспечение, обеспеченность методическими материалами и средствами обучения и воспитания, распорядок дня, особенности организации предметно- пространственной развивающей образовательной среды, а также психолого-педагогические, кадровые и финансовые условия реализации программы.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может корректироваться в связи с изменениями нормативно-правовой базы дошкольного образования, образовательного запроса родителей, видовой структуры групп и по другим объективным причинам.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ru-RU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979" y="1892300"/>
            <a:ext cx="11176000" cy="483870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ru-RU" sz="2000" b="1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Цель реализации Программы</a:t>
            </a:r>
            <a:r>
              <a:rPr lang="ru-RU" sz="20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― построение системы коррекционно-развивающей работы с детьми, имеющими тяжелые нарушения речи (общим недоразвитием речи), предусматривающей полную интеграцию действий всех специалистов дошкольной образовательной организации и родителей дошкольников. Комплексность педагогического воздействия направлена на выравнивание речевого и психофизического развития детей и обеспечение их всестороннего гармоничного развития: физических, духовно-нравственных, интеллектуальных и художественно-эстетических качеств дошкольников, формирование у детей способности к усвоению элементарных языковых закономерностей.        </a:t>
            </a:r>
            <a:endParaRPr lang="ru-RU" sz="2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9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853" y="1735891"/>
            <a:ext cx="11176000" cy="573572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ru-RU" sz="2000" b="1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sz="2000" b="1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 Программы: 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Доступное и качественное образование детей дошкольного возраста с ТНР достигается через решение следующих задач: 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1. Овладение </a:t>
            </a: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детьми самостоятельной, связной, грамматически правильной речью и коммуникативными навыками, фонетической системой русского языка, элементами грамоты, что формирует психологическую готовность к обучению в школе и обеспечивает преемственность со следующей ступенью системы общего образования;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2. Реализация </a:t>
            </a: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адаптированной основной образовательной программы для детей с тяжелым нарушением речи; 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Коррекция </a:t>
            </a: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недостатков психофизического развития детей с ТНР; 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4. Охрана </a:t>
            </a: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 укрепление физического и психического детей с ТНР, в том числе их эмоционального благополучия;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5. Обеспечение </a:t>
            </a: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равных возможностей для полноценного развития ребенка с ТНР в период дошкольного детства независимо от места проживания, пола, нации, языка, социального статуса;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6. Создание </a:t>
            </a: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другими детьми, взрослыми и миром;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0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endParaRPr lang="ru-RU" sz="2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85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757" y="761332"/>
            <a:ext cx="11176000" cy="6096667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ru-RU" sz="2000" b="1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реализации Программы: 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бъединение </a:t>
            </a: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общества.</a:t>
            </a:r>
            <a:endParaRPr lang="ru-RU" sz="1800" spc="-5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ормирование </a:t>
            </a: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общей культуры личности детей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деятельности.</a:t>
            </a:r>
            <a:endParaRPr lang="ru-RU" sz="1800" spc="-5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9. 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ормирование </a:t>
            </a: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социокультурной среды, соответствующей психофизическим и индивидуальным особенностям детей с 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ТНР.</a:t>
            </a:r>
            <a:endParaRPr lang="ru-RU" sz="1800" spc="-5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10. 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беспечение </a:t>
            </a: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 с ТНР;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11. 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беспечение </a:t>
            </a: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преемственности целей, задач и содержания дошкольного общего и начального общего образования. 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данных задач позволит сформировать у детей с ТНР психологическую готовность к обучению в общеобразовательной школе, реализующей образовательную программу или адаптированную образовательную программу для детей с тяжелыми нарушениями речи, а также достичь основных целей дошкольного образования.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коррекционных, развивающих и воспитательных задач, поставленных Программой, обеспечивается </a:t>
            </a:r>
            <a:r>
              <a:rPr lang="ru-RU" sz="1800" b="1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благодаря комплексному подходу </a:t>
            </a:r>
            <a:r>
              <a:rPr lang="ru-RU" sz="18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 интеграции усилий специалистов педагогического и медицинского профилей, а также семей воспитанников.</a:t>
            </a:r>
            <a:r>
              <a:rPr lang="ru-RU" sz="2000" spc="-5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lvl="0" indent="0" algn="just">
              <a:spcAft>
                <a:spcPts val="0"/>
              </a:spcAft>
              <a:buNone/>
            </a:pPr>
            <a:endParaRPr lang="ru-RU" sz="2000" spc="-5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000" spc="-5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endParaRPr lang="ru-RU" sz="2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4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">
      <a:dk1>
        <a:srgbClr val="808080"/>
      </a:dk1>
      <a:lt1>
        <a:srgbClr val="FFFFFF"/>
      </a:lt1>
      <a:dk2>
        <a:srgbClr val="808080"/>
      </a:dk2>
      <a:lt2>
        <a:srgbClr val="167EDC"/>
      </a:lt2>
      <a:accent1>
        <a:srgbClr val="2DC010"/>
      </a:accent1>
      <a:accent2>
        <a:srgbClr val="EE0077"/>
      </a:accent2>
      <a:accent3>
        <a:srgbClr val="FFFFFF"/>
      </a:accent3>
      <a:accent4>
        <a:srgbClr val="6C6C6C"/>
      </a:accent4>
      <a:accent5>
        <a:srgbClr val="ADDCAA"/>
      </a:accent5>
      <a:accent6>
        <a:srgbClr val="D8006B"/>
      </a:accent6>
      <a:hlink>
        <a:srgbClr val="FDA609"/>
      </a:hlink>
      <a:folHlink>
        <a:srgbClr val="808080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для новичков</Template>
  <TotalTime>547</TotalTime>
  <Words>2045</Words>
  <Application>Microsoft Office PowerPoint</Application>
  <PresentationFormat>Широкоэкранный</PresentationFormat>
  <Paragraphs>133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Microsoft Sans Serif</vt:lpstr>
      <vt:lpstr>Times New Roman</vt:lpstr>
      <vt:lpstr>powerpoint-template-24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43</cp:revision>
  <dcterms:created xsi:type="dcterms:W3CDTF">2018-09-22T19:21:43Z</dcterms:created>
  <dcterms:modified xsi:type="dcterms:W3CDTF">2022-02-18T07:25:04Z</dcterms:modified>
</cp:coreProperties>
</file>