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72DBF-1561-40B1-80B1-253BE553847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46C324C-8F27-441D-B7D9-E42A81863123}">
      <dgm:prSet/>
      <dgm:spPr/>
      <dgm:t>
        <a:bodyPr/>
        <a:lstStyle/>
        <a:p>
          <a:pPr rtl="0"/>
          <a:r>
            <a:rPr lang="ru-RU" b="1" dirty="0"/>
            <a:t>Игровая </a:t>
          </a:r>
        </a:p>
      </dgm:t>
    </dgm:pt>
    <dgm:pt modelId="{52232670-54CC-444D-A1AB-24B84C073B69}" type="parTrans" cxnId="{74A8DBDD-221F-4852-BB68-D82B5CBF5421}">
      <dgm:prSet/>
      <dgm:spPr/>
      <dgm:t>
        <a:bodyPr/>
        <a:lstStyle/>
        <a:p>
          <a:endParaRPr lang="ru-RU"/>
        </a:p>
      </dgm:t>
    </dgm:pt>
    <dgm:pt modelId="{238B43BE-3B2D-4499-B2E6-29BCED945691}" type="sibTrans" cxnId="{74A8DBDD-221F-4852-BB68-D82B5CBF5421}">
      <dgm:prSet/>
      <dgm:spPr/>
      <dgm:t>
        <a:bodyPr/>
        <a:lstStyle/>
        <a:p>
          <a:endParaRPr lang="ru-RU"/>
        </a:p>
      </dgm:t>
    </dgm:pt>
    <dgm:pt modelId="{53F0D8DE-7ACD-4A8D-BE62-5E14EF3F261B}">
      <dgm:prSet/>
      <dgm:spPr/>
      <dgm:t>
        <a:bodyPr/>
        <a:lstStyle/>
        <a:p>
          <a:pPr rtl="0"/>
          <a:r>
            <a:rPr lang="ru-RU" b="1"/>
            <a:t>Коммуникативная </a:t>
          </a:r>
        </a:p>
      </dgm:t>
    </dgm:pt>
    <dgm:pt modelId="{EC54DD54-91B8-4E78-95EA-3E99FD1A59F0}" type="parTrans" cxnId="{266F81E4-90EF-4D03-8C1F-96D621E547CA}">
      <dgm:prSet/>
      <dgm:spPr/>
      <dgm:t>
        <a:bodyPr/>
        <a:lstStyle/>
        <a:p>
          <a:endParaRPr lang="ru-RU"/>
        </a:p>
      </dgm:t>
    </dgm:pt>
    <dgm:pt modelId="{CEED4E99-6C80-4F96-92D2-95B0D8478CE7}" type="sibTrans" cxnId="{266F81E4-90EF-4D03-8C1F-96D621E547CA}">
      <dgm:prSet/>
      <dgm:spPr/>
      <dgm:t>
        <a:bodyPr/>
        <a:lstStyle/>
        <a:p>
          <a:endParaRPr lang="ru-RU"/>
        </a:p>
      </dgm:t>
    </dgm:pt>
    <dgm:pt modelId="{90F772CB-5182-45B8-B807-09D767DEE943}">
      <dgm:prSet/>
      <dgm:spPr/>
      <dgm:t>
        <a:bodyPr/>
        <a:lstStyle/>
        <a:p>
          <a:pPr rtl="0"/>
          <a:r>
            <a:rPr lang="ru-RU" b="1" dirty="0"/>
            <a:t>Познавательно-исследовательская</a:t>
          </a:r>
          <a:r>
            <a:rPr lang="ru-RU" dirty="0"/>
            <a:t> </a:t>
          </a:r>
        </a:p>
      </dgm:t>
    </dgm:pt>
    <dgm:pt modelId="{A8B39818-A00A-47BC-AF81-65754A8270AD}" type="parTrans" cxnId="{874F593F-8EFC-498D-BB1B-BC8D16C47B7C}">
      <dgm:prSet/>
      <dgm:spPr/>
      <dgm:t>
        <a:bodyPr/>
        <a:lstStyle/>
        <a:p>
          <a:endParaRPr lang="ru-RU"/>
        </a:p>
      </dgm:t>
    </dgm:pt>
    <dgm:pt modelId="{65749A53-B539-4470-AD10-DB5DE7F88021}" type="sibTrans" cxnId="{874F593F-8EFC-498D-BB1B-BC8D16C47B7C}">
      <dgm:prSet/>
      <dgm:spPr/>
      <dgm:t>
        <a:bodyPr/>
        <a:lstStyle/>
        <a:p>
          <a:endParaRPr lang="ru-RU"/>
        </a:p>
      </dgm:t>
    </dgm:pt>
    <dgm:pt modelId="{F8EA5FF2-7700-4B56-9B0C-852661DD6900}">
      <dgm:prSet/>
      <dgm:spPr/>
      <dgm:t>
        <a:bodyPr/>
        <a:lstStyle/>
        <a:p>
          <a:pPr rtl="0"/>
          <a:r>
            <a:rPr lang="ru-RU" b="1" dirty="0"/>
            <a:t>Самообслуживание, элементарный бытовой труд </a:t>
          </a:r>
        </a:p>
      </dgm:t>
    </dgm:pt>
    <dgm:pt modelId="{67557202-1425-4954-8F88-826B4BFC9748}" type="parTrans" cxnId="{983C9A48-E2D1-4B6B-98DF-CE04AF4E7867}">
      <dgm:prSet/>
      <dgm:spPr/>
      <dgm:t>
        <a:bodyPr/>
        <a:lstStyle/>
        <a:p>
          <a:endParaRPr lang="ru-RU"/>
        </a:p>
      </dgm:t>
    </dgm:pt>
    <dgm:pt modelId="{73B0BE5D-DEA7-44AC-AE5C-34A8E73C5E4F}" type="sibTrans" cxnId="{983C9A48-E2D1-4B6B-98DF-CE04AF4E7867}">
      <dgm:prSet/>
      <dgm:spPr/>
      <dgm:t>
        <a:bodyPr/>
        <a:lstStyle/>
        <a:p>
          <a:endParaRPr lang="ru-RU"/>
        </a:p>
      </dgm:t>
    </dgm:pt>
    <dgm:pt modelId="{925EA8BB-AD20-4A3F-B125-5DA3D3CAC758}">
      <dgm:prSet/>
      <dgm:spPr/>
      <dgm:t>
        <a:bodyPr/>
        <a:lstStyle/>
        <a:p>
          <a:pPr rtl="0"/>
          <a:r>
            <a:rPr lang="ru-RU" b="1"/>
            <a:t>Конструирование, изобразительная деятельность</a:t>
          </a:r>
        </a:p>
      </dgm:t>
    </dgm:pt>
    <dgm:pt modelId="{52F53309-BB65-4DCC-A3ED-8DFA58A289D6}" type="parTrans" cxnId="{73772BC2-799C-4179-A4FD-1C915F69D7CF}">
      <dgm:prSet/>
      <dgm:spPr/>
      <dgm:t>
        <a:bodyPr/>
        <a:lstStyle/>
        <a:p>
          <a:endParaRPr lang="ru-RU"/>
        </a:p>
      </dgm:t>
    </dgm:pt>
    <dgm:pt modelId="{C5BA53A1-2E66-4671-8A7D-0380AA457FE5}" type="sibTrans" cxnId="{73772BC2-799C-4179-A4FD-1C915F69D7CF}">
      <dgm:prSet/>
      <dgm:spPr/>
      <dgm:t>
        <a:bodyPr/>
        <a:lstStyle/>
        <a:p>
          <a:endParaRPr lang="ru-RU"/>
        </a:p>
      </dgm:t>
    </dgm:pt>
    <dgm:pt modelId="{65E158A6-4721-433C-BDE5-B7E4BAF829CF}">
      <dgm:prSet/>
      <dgm:spPr/>
      <dgm:t>
        <a:bodyPr/>
        <a:lstStyle/>
        <a:p>
          <a:pPr rtl="0"/>
          <a:r>
            <a:rPr lang="ru-RU" b="1"/>
            <a:t>Музыкальная</a:t>
          </a:r>
        </a:p>
      </dgm:t>
    </dgm:pt>
    <dgm:pt modelId="{5A959CB8-B738-48B1-9A43-FA9FFB7F07F0}" type="parTrans" cxnId="{774095BA-D7C3-4E4E-A835-7BCAE1E2851E}">
      <dgm:prSet/>
      <dgm:spPr/>
      <dgm:t>
        <a:bodyPr/>
        <a:lstStyle/>
        <a:p>
          <a:endParaRPr lang="ru-RU"/>
        </a:p>
      </dgm:t>
    </dgm:pt>
    <dgm:pt modelId="{3E87872B-3130-4560-AA02-123A827C6412}" type="sibTrans" cxnId="{774095BA-D7C3-4E4E-A835-7BCAE1E2851E}">
      <dgm:prSet/>
      <dgm:spPr/>
      <dgm:t>
        <a:bodyPr/>
        <a:lstStyle/>
        <a:p>
          <a:endParaRPr lang="ru-RU"/>
        </a:p>
      </dgm:t>
    </dgm:pt>
    <dgm:pt modelId="{5D8A1E3B-AB96-4C7A-AD59-D148BE2972DD}">
      <dgm:prSet/>
      <dgm:spPr/>
      <dgm:t>
        <a:bodyPr/>
        <a:lstStyle/>
        <a:p>
          <a:pPr rtl="0"/>
          <a:r>
            <a:rPr lang="ru-RU" b="1"/>
            <a:t>Двигательная </a:t>
          </a:r>
        </a:p>
      </dgm:t>
    </dgm:pt>
    <dgm:pt modelId="{17799959-7520-407D-8D33-099153311250}" type="parTrans" cxnId="{B969DFB0-9BA6-416A-A168-F962738E70EC}">
      <dgm:prSet/>
      <dgm:spPr/>
      <dgm:t>
        <a:bodyPr/>
        <a:lstStyle/>
        <a:p>
          <a:endParaRPr lang="ru-RU"/>
        </a:p>
      </dgm:t>
    </dgm:pt>
    <dgm:pt modelId="{80F36E2F-9154-4274-A308-2DCB58C53F55}" type="sibTrans" cxnId="{B969DFB0-9BA6-416A-A168-F962738E70EC}">
      <dgm:prSet/>
      <dgm:spPr/>
      <dgm:t>
        <a:bodyPr/>
        <a:lstStyle/>
        <a:p>
          <a:endParaRPr lang="ru-RU"/>
        </a:p>
      </dgm:t>
    </dgm:pt>
    <dgm:pt modelId="{D0B0D55D-2FAE-489C-A847-7888FF17B3CC}" type="pres">
      <dgm:prSet presAssocID="{C5472DBF-1561-40B1-80B1-253BE553847D}" presName="compositeShape" presStyleCnt="0">
        <dgm:presLayoutVars>
          <dgm:dir/>
          <dgm:resizeHandles/>
        </dgm:presLayoutVars>
      </dgm:prSet>
      <dgm:spPr/>
    </dgm:pt>
    <dgm:pt modelId="{68685252-EAE3-42B5-AB9A-D2828C9C2D2C}" type="pres">
      <dgm:prSet presAssocID="{C5472DBF-1561-40B1-80B1-253BE553847D}" presName="pyramid" presStyleLbl="node1" presStyleIdx="0" presStyleCnt="1"/>
      <dgm:spPr/>
    </dgm:pt>
    <dgm:pt modelId="{03DFF839-E609-46C1-AD42-59B93EF8D526}" type="pres">
      <dgm:prSet presAssocID="{C5472DBF-1561-40B1-80B1-253BE553847D}" presName="theList" presStyleCnt="0"/>
      <dgm:spPr/>
    </dgm:pt>
    <dgm:pt modelId="{764A947B-F8AB-4C89-9BDB-C49A4DBD690F}" type="pres">
      <dgm:prSet presAssocID="{F46C324C-8F27-441D-B7D9-E42A81863123}" presName="aNode" presStyleLbl="fgAcc1" presStyleIdx="0" presStyleCnt="7">
        <dgm:presLayoutVars>
          <dgm:bulletEnabled val="1"/>
        </dgm:presLayoutVars>
      </dgm:prSet>
      <dgm:spPr/>
    </dgm:pt>
    <dgm:pt modelId="{9013E881-684F-495A-8121-D71D1263E5DB}" type="pres">
      <dgm:prSet presAssocID="{F46C324C-8F27-441D-B7D9-E42A81863123}" presName="aSpace" presStyleCnt="0"/>
      <dgm:spPr/>
    </dgm:pt>
    <dgm:pt modelId="{0DEF0E24-133F-41C2-9757-DC250FA178C7}" type="pres">
      <dgm:prSet presAssocID="{53F0D8DE-7ACD-4A8D-BE62-5E14EF3F261B}" presName="aNode" presStyleLbl="fgAcc1" presStyleIdx="1" presStyleCnt="7">
        <dgm:presLayoutVars>
          <dgm:bulletEnabled val="1"/>
        </dgm:presLayoutVars>
      </dgm:prSet>
      <dgm:spPr/>
    </dgm:pt>
    <dgm:pt modelId="{D27CFD7F-3856-4BC0-AE56-1EC65DC877BC}" type="pres">
      <dgm:prSet presAssocID="{53F0D8DE-7ACD-4A8D-BE62-5E14EF3F261B}" presName="aSpace" presStyleCnt="0"/>
      <dgm:spPr/>
    </dgm:pt>
    <dgm:pt modelId="{40AC5C3D-96D9-4CDE-9141-E2BD2D5A39CA}" type="pres">
      <dgm:prSet presAssocID="{90F772CB-5182-45B8-B807-09D767DEE943}" presName="aNode" presStyleLbl="fgAcc1" presStyleIdx="2" presStyleCnt="7">
        <dgm:presLayoutVars>
          <dgm:bulletEnabled val="1"/>
        </dgm:presLayoutVars>
      </dgm:prSet>
      <dgm:spPr/>
    </dgm:pt>
    <dgm:pt modelId="{1F8CEE0A-AA09-4CEE-9274-98F8CB38938C}" type="pres">
      <dgm:prSet presAssocID="{90F772CB-5182-45B8-B807-09D767DEE943}" presName="aSpace" presStyleCnt="0"/>
      <dgm:spPr/>
    </dgm:pt>
    <dgm:pt modelId="{8D7F4A6C-AC2C-4D7E-B922-56655F7A9387}" type="pres">
      <dgm:prSet presAssocID="{F8EA5FF2-7700-4B56-9B0C-852661DD6900}" presName="aNode" presStyleLbl="fgAcc1" presStyleIdx="3" presStyleCnt="7">
        <dgm:presLayoutVars>
          <dgm:bulletEnabled val="1"/>
        </dgm:presLayoutVars>
      </dgm:prSet>
      <dgm:spPr/>
    </dgm:pt>
    <dgm:pt modelId="{40C7D8A1-2929-4019-B537-8D95663C6252}" type="pres">
      <dgm:prSet presAssocID="{F8EA5FF2-7700-4B56-9B0C-852661DD6900}" presName="aSpace" presStyleCnt="0"/>
      <dgm:spPr/>
    </dgm:pt>
    <dgm:pt modelId="{598FF9F0-6201-4AEC-9611-DB456FC35D6A}" type="pres">
      <dgm:prSet presAssocID="{925EA8BB-AD20-4A3F-B125-5DA3D3CAC758}" presName="aNode" presStyleLbl="fgAcc1" presStyleIdx="4" presStyleCnt="7">
        <dgm:presLayoutVars>
          <dgm:bulletEnabled val="1"/>
        </dgm:presLayoutVars>
      </dgm:prSet>
      <dgm:spPr/>
    </dgm:pt>
    <dgm:pt modelId="{DDC0B915-ACCE-4C80-935A-BB7D62F61294}" type="pres">
      <dgm:prSet presAssocID="{925EA8BB-AD20-4A3F-B125-5DA3D3CAC758}" presName="aSpace" presStyleCnt="0"/>
      <dgm:spPr/>
    </dgm:pt>
    <dgm:pt modelId="{87888A5A-1D85-4AF9-BDA2-E75FB6B887DF}" type="pres">
      <dgm:prSet presAssocID="{65E158A6-4721-433C-BDE5-B7E4BAF829CF}" presName="aNode" presStyleLbl="fgAcc1" presStyleIdx="5" presStyleCnt="7">
        <dgm:presLayoutVars>
          <dgm:bulletEnabled val="1"/>
        </dgm:presLayoutVars>
      </dgm:prSet>
      <dgm:spPr/>
    </dgm:pt>
    <dgm:pt modelId="{B5C5D599-FF7F-4A82-B9FB-32969B2DB70E}" type="pres">
      <dgm:prSet presAssocID="{65E158A6-4721-433C-BDE5-B7E4BAF829CF}" presName="aSpace" presStyleCnt="0"/>
      <dgm:spPr/>
    </dgm:pt>
    <dgm:pt modelId="{F92CC0A4-2955-468F-A4BF-B3B22C419FD8}" type="pres">
      <dgm:prSet presAssocID="{5D8A1E3B-AB96-4C7A-AD59-D148BE2972DD}" presName="aNode" presStyleLbl="fgAcc1" presStyleIdx="6" presStyleCnt="7">
        <dgm:presLayoutVars>
          <dgm:bulletEnabled val="1"/>
        </dgm:presLayoutVars>
      </dgm:prSet>
      <dgm:spPr/>
    </dgm:pt>
    <dgm:pt modelId="{7D6B318E-0954-4A5C-A94A-9EC03B1F4679}" type="pres">
      <dgm:prSet presAssocID="{5D8A1E3B-AB96-4C7A-AD59-D148BE2972DD}" presName="aSpace" presStyleCnt="0"/>
      <dgm:spPr/>
    </dgm:pt>
  </dgm:ptLst>
  <dgm:cxnLst>
    <dgm:cxn modelId="{B2776424-1767-4BE0-BDE3-85C6164BC3BE}" type="presOf" srcId="{5D8A1E3B-AB96-4C7A-AD59-D148BE2972DD}" destId="{F92CC0A4-2955-468F-A4BF-B3B22C419FD8}" srcOrd="0" destOrd="0" presId="urn:microsoft.com/office/officeart/2005/8/layout/pyramid2"/>
    <dgm:cxn modelId="{874F593F-8EFC-498D-BB1B-BC8D16C47B7C}" srcId="{C5472DBF-1561-40B1-80B1-253BE553847D}" destId="{90F772CB-5182-45B8-B807-09D767DEE943}" srcOrd="2" destOrd="0" parTransId="{A8B39818-A00A-47BC-AF81-65754A8270AD}" sibTransId="{65749A53-B539-4470-AD10-DB5DE7F88021}"/>
    <dgm:cxn modelId="{2E479A3F-2180-4EDC-92ED-BA4400CFC9FA}" type="presOf" srcId="{53F0D8DE-7ACD-4A8D-BE62-5E14EF3F261B}" destId="{0DEF0E24-133F-41C2-9757-DC250FA178C7}" srcOrd="0" destOrd="0" presId="urn:microsoft.com/office/officeart/2005/8/layout/pyramid2"/>
    <dgm:cxn modelId="{983C9A48-E2D1-4B6B-98DF-CE04AF4E7867}" srcId="{C5472DBF-1561-40B1-80B1-253BE553847D}" destId="{F8EA5FF2-7700-4B56-9B0C-852661DD6900}" srcOrd="3" destOrd="0" parTransId="{67557202-1425-4954-8F88-826B4BFC9748}" sibTransId="{73B0BE5D-DEA7-44AC-AE5C-34A8E73C5E4F}"/>
    <dgm:cxn modelId="{E5D1F569-3A3F-4A0E-9AF1-1177B69BE691}" type="presOf" srcId="{F8EA5FF2-7700-4B56-9B0C-852661DD6900}" destId="{8D7F4A6C-AC2C-4D7E-B922-56655F7A9387}" srcOrd="0" destOrd="0" presId="urn:microsoft.com/office/officeart/2005/8/layout/pyramid2"/>
    <dgm:cxn modelId="{13731C77-57B6-447A-9EBE-B6C7810015E9}" type="presOf" srcId="{925EA8BB-AD20-4A3F-B125-5DA3D3CAC758}" destId="{598FF9F0-6201-4AEC-9611-DB456FC35D6A}" srcOrd="0" destOrd="0" presId="urn:microsoft.com/office/officeart/2005/8/layout/pyramid2"/>
    <dgm:cxn modelId="{BDE2DBA2-6323-4D1E-BB8C-55AE7DB3E164}" type="presOf" srcId="{65E158A6-4721-433C-BDE5-B7E4BAF829CF}" destId="{87888A5A-1D85-4AF9-BDA2-E75FB6B887DF}" srcOrd="0" destOrd="0" presId="urn:microsoft.com/office/officeart/2005/8/layout/pyramid2"/>
    <dgm:cxn modelId="{B969DFB0-9BA6-416A-A168-F962738E70EC}" srcId="{C5472DBF-1561-40B1-80B1-253BE553847D}" destId="{5D8A1E3B-AB96-4C7A-AD59-D148BE2972DD}" srcOrd="6" destOrd="0" parTransId="{17799959-7520-407D-8D33-099153311250}" sibTransId="{80F36E2F-9154-4274-A308-2DCB58C53F55}"/>
    <dgm:cxn modelId="{4DAF44B1-3847-425F-AED5-28EF9AA05E82}" type="presOf" srcId="{90F772CB-5182-45B8-B807-09D767DEE943}" destId="{40AC5C3D-96D9-4CDE-9141-E2BD2D5A39CA}" srcOrd="0" destOrd="0" presId="urn:microsoft.com/office/officeart/2005/8/layout/pyramid2"/>
    <dgm:cxn modelId="{774095BA-D7C3-4E4E-A835-7BCAE1E2851E}" srcId="{C5472DBF-1561-40B1-80B1-253BE553847D}" destId="{65E158A6-4721-433C-BDE5-B7E4BAF829CF}" srcOrd="5" destOrd="0" parTransId="{5A959CB8-B738-48B1-9A43-FA9FFB7F07F0}" sibTransId="{3E87872B-3130-4560-AA02-123A827C6412}"/>
    <dgm:cxn modelId="{E64765BC-3AF8-41B7-9AE2-A65C8ED90F5A}" type="presOf" srcId="{C5472DBF-1561-40B1-80B1-253BE553847D}" destId="{D0B0D55D-2FAE-489C-A847-7888FF17B3CC}" srcOrd="0" destOrd="0" presId="urn:microsoft.com/office/officeart/2005/8/layout/pyramid2"/>
    <dgm:cxn modelId="{73772BC2-799C-4179-A4FD-1C915F69D7CF}" srcId="{C5472DBF-1561-40B1-80B1-253BE553847D}" destId="{925EA8BB-AD20-4A3F-B125-5DA3D3CAC758}" srcOrd="4" destOrd="0" parTransId="{52F53309-BB65-4DCC-A3ED-8DFA58A289D6}" sibTransId="{C5BA53A1-2E66-4671-8A7D-0380AA457FE5}"/>
    <dgm:cxn modelId="{74A8DBDD-221F-4852-BB68-D82B5CBF5421}" srcId="{C5472DBF-1561-40B1-80B1-253BE553847D}" destId="{F46C324C-8F27-441D-B7D9-E42A81863123}" srcOrd="0" destOrd="0" parTransId="{52232670-54CC-444D-A1AB-24B84C073B69}" sibTransId="{238B43BE-3B2D-4499-B2E6-29BCED945691}"/>
    <dgm:cxn modelId="{266F81E4-90EF-4D03-8C1F-96D621E547CA}" srcId="{C5472DBF-1561-40B1-80B1-253BE553847D}" destId="{53F0D8DE-7ACD-4A8D-BE62-5E14EF3F261B}" srcOrd="1" destOrd="0" parTransId="{EC54DD54-91B8-4E78-95EA-3E99FD1A59F0}" sibTransId="{CEED4E99-6C80-4F96-92D2-95B0D8478CE7}"/>
    <dgm:cxn modelId="{34E7AAFF-849E-4C67-9655-1CC6DCC506A3}" type="presOf" srcId="{F46C324C-8F27-441D-B7D9-E42A81863123}" destId="{764A947B-F8AB-4C89-9BDB-C49A4DBD690F}" srcOrd="0" destOrd="0" presId="urn:microsoft.com/office/officeart/2005/8/layout/pyramid2"/>
    <dgm:cxn modelId="{5C621BF6-FCD4-4852-917E-5EAC8AB4F659}" type="presParOf" srcId="{D0B0D55D-2FAE-489C-A847-7888FF17B3CC}" destId="{68685252-EAE3-42B5-AB9A-D2828C9C2D2C}" srcOrd="0" destOrd="0" presId="urn:microsoft.com/office/officeart/2005/8/layout/pyramid2"/>
    <dgm:cxn modelId="{6A58970D-3AC1-4B4F-8E80-4A4DEE6A3687}" type="presParOf" srcId="{D0B0D55D-2FAE-489C-A847-7888FF17B3CC}" destId="{03DFF839-E609-46C1-AD42-59B93EF8D526}" srcOrd="1" destOrd="0" presId="urn:microsoft.com/office/officeart/2005/8/layout/pyramid2"/>
    <dgm:cxn modelId="{206C0187-D320-4B7D-A310-D2CB8AAF30CF}" type="presParOf" srcId="{03DFF839-E609-46C1-AD42-59B93EF8D526}" destId="{764A947B-F8AB-4C89-9BDB-C49A4DBD690F}" srcOrd="0" destOrd="0" presId="urn:microsoft.com/office/officeart/2005/8/layout/pyramid2"/>
    <dgm:cxn modelId="{5461E04E-E124-4C96-8512-4153762BB6CD}" type="presParOf" srcId="{03DFF839-E609-46C1-AD42-59B93EF8D526}" destId="{9013E881-684F-495A-8121-D71D1263E5DB}" srcOrd="1" destOrd="0" presId="urn:microsoft.com/office/officeart/2005/8/layout/pyramid2"/>
    <dgm:cxn modelId="{0D5ADAD7-5D87-477A-8DF1-0773FB928873}" type="presParOf" srcId="{03DFF839-E609-46C1-AD42-59B93EF8D526}" destId="{0DEF0E24-133F-41C2-9757-DC250FA178C7}" srcOrd="2" destOrd="0" presId="urn:microsoft.com/office/officeart/2005/8/layout/pyramid2"/>
    <dgm:cxn modelId="{DF6C2043-6FE8-42DC-A27D-06A1D42512ED}" type="presParOf" srcId="{03DFF839-E609-46C1-AD42-59B93EF8D526}" destId="{D27CFD7F-3856-4BC0-AE56-1EC65DC877BC}" srcOrd="3" destOrd="0" presId="urn:microsoft.com/office/officeart/2005/8/layout/pyramid2"/>
    <dgm:cxn modelId="{A6672A72-A22B-4E8E-8980-E45FF7BB287A}" type="presParOf" srcId="{03DFF839-E609-46C1-AD42-59B93EF8D526}" destId="{40AC5C3D-96D9-4CDE-9141-E2BD2D5A39CA}" srcOrd="4" destOrd="0" presId="urn:microsoft.com/office/officeart/2005/8/layout/pyramid2"/>
    <dgm:cxn modelId="{6A3F8090-DFC1-4D2E-89BD-5CCF0DAC9BCA}" type="presParOf" srcId="{03DFF839-E609-46C1-AD42-59B93EF8D526}" destId="{1F8CEE0A-AA09-4CEE-9274-98F8CB38938C}" srcOrd="5" destOrd="0" presId="urn:microsoft.com/office/officeart/2005/8/layout/pyramid2"/>
    <dgm:cxn modelId="{C68C7BBF-1850-44AC-B8C5-A2A6849B283C}" type="presParOf" srcId="{03DFF839-E609-46C1-AD42-59B93EF8D526}" destId="{8D7F4A6C-AC2C-4D7E-B922-56655F7A9387}" srcOrd="6" destOrd="0" presId="urn:microsoft.com/office/officeart/2005/8/layout/pyramid2"/>
    <dgm:cxn modelId="{9D7EE22D-B0C4-42CE-96C2-73D54FB96194}" type="presParOf" srcId="{03DFF839-E609-46C1-AD42-59B93EF8D526}" destId="{40C7D8A1-2929-4019-B537-8D95663C6252}" srcOrd="7" destOrd="0" presId="urn:microsoft.com/office/officeart/2005/8/layout/pyramid2"/>
    <dgm:cxn modelId="{86DB5BA2-0541-4097-BC02-93640DF66D41}" type="presParOf" srcId="{03DFF839-E609-46C1-AD42-59B93EF8D526}" destId="{598FF9F0-6201-4AEC-9611-DB456FC35D6A}" srcOrd="8" destOrd="0" presId="urn:microsoft.com/office/officeart/2005/8/layout/pyramid2"/>
    <dgm:cxn modelId="{22120FB9-5D2A-48F6-9D63-00426654EB4E}" type="presParOf" srcId="{03DFF839-E609-46C1-AD42-59B93EF8D526}" destId="{DDC0B915-ACCE-4C80-935A-BB7D62F61294}" srcOrd="9" destOrd="0" presId="urn:microsoft.com/office/officeart/2005/8/layout/pyramid2"/>
    <dgm:cxn modelId="{0538E277-EF82-4DC6-86AD-30811826D723}" type="presParOf" srcId="{03DFF839-E609-46C1-AD42-59B93EF8D526}" destId="{87888A5A-1D85-4AF9-BDA2-E75FB6B887DF}" srcOrd="10" destOrd="0" presId="urn:microsoft.com/office/officeart/2005/8/layout/pyramid2"/>
    <dgm:cxn modelId="{592B08B4-87E4-40B6-A525-EC1FD2A946F7}" type="presParOf" srcId="{03DFF839-E609-46C1-AD42-59B93EF8D526}" destId="{B5C5D599-FF7F-4A82-B9FB-32969B2DB70E}" srcOrd="11" destOrd="0" presId="urn:microsoft.com/office/officeart/2005/8/layout/pyramid2"/>
    <dgm:cxn modelId="{A1F1E8C2-D197-4A78-8DAE-42F78341C7FE}" type="presParOf" srcId="{03DFF839-E609-46C1-AD42-59B93EF8D526}" destId="{F92CC0A4-2955-468F-A4BF-B3B22C419FD8}" srcOrd="12" destOrd="0" presId="urn:microsoft.com/office/officeart/2005/8/layout/pyramid2"/>
    <dgm:cxn modelId="{D8462510-E405-479C-93DF-9D8E28665617}" type="presParOf" srcId="{03DFF839-E609-46C1-AD42-59B93EF8D526}" destId="{7D6B318E-0954-4A5C-A94A-9EC03B1F4679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85252-EAE3-42B5-AB9A-D2828C9C2D2C}">
      <dsp:nvSpPr>
        <dsp:cNvPr id="0" name=""/>
        <dsp:cNvSpPr/>
      </dsp:nvSpPr>
      <dsp:spPr>
        <a:xfrm>
          <a:off x="2264041" y="0"/>
          <a:ext cx="4543927" cy="454392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A947B-F8AB-4C89-9BDB-C49A4DBD690F}">
      <dsp:nvSpPr>
        <dsp:cNvPr id="0" name=""/>
        <dsp:cNvSpPr/>
      </dsp:nvSpPr>
      <dsp:spPr>
        <a:xfrm>
          <a:off x="4536005" y="454836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Игровая </a:t>
          </a:r>
        </a:p>
      </dsp:txBody>
      <dsp:txXfrm>
        <a:off x="4558533" y="477364"/>
        <a:ext cx="2908496" cy="416436"/>
      </dsp:txXfrm>
    </dsp:sp>
    <dsp:sp modelId="{0DEF0E24-133F-41C2-9757-DC250FA178C7}">
      <dsp:nvSpPr>
        <dsp:cNvPr id="0" name=""/>
        <dsp:cNvSpPr/>
      </dsp:nvSpPr>
      <dsp:spPr>
        <a:xfrm>
          <a:off x="4536005" y="974015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Коммуникативная </a:t>
          </a:r>
        </a:p>
      </dsp:txBody>
      <dsp:txXfrm>
        <a:off x="4558533" y="996543"/>
        <a:ext cx="2908496" cy="416436"/>
      </dsp:txXfrm>
    </dsp:sp>
    <dsp:sp modelId="{40AC5C3D-96D9-4CDE-9141-E2BD2D5A39CA}">
      <dsp:nvSpPr>
        <dsp:cNvPr id="0" name=""/>
        <dsp:cNvSpPr/>
      </dsp:nvSpPr>
      <dsp:spPr>
        <a:xfrm>
          <a:off x="4536005" y="1493194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Познавательно-исследовательская</a:t>
          </a:r>
          <a:r>
            <a:rPr lang="ru-RU" sz="1200" kern="1200" dirty="0"/>
            <a:t> </a:t>
          </a:r>
        </a:p>
      </dsp:txBody>
      <dsp:txXfrm>
        <a:off x="4558533" y="1515722"/>
        <a:ext cx="2908496" cy="416436"/>
      </dsp:txXfrm>
    </dsp:sp>
    <dsp:sp modelId="{8D7F4A6C-AC2C-4D7E-B922-56655F7A9387}">
      <dsp:nvSpPr>
        <dsp:cNvPr id="0" name=""/>
        <dsp:cNvSpPr/>
      </dsp:nvSpPr>
      <dsp:spPr>
        <a:xfrm>
          <a:off x="4536005" y="2012373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Самообслуживание, элементарный бытовой труд </a:t>
          </a:r>
        </a:p>
      </dsp:txBody>
      <dsp:txXfrm>
        <a:off x="4558533" y="2034901"/>
        <a:ext cx="2908496" cy="416436"/>
      </dsp:txXfrm>
    </dsp:sp>
    <dsp:sp modelId="{598FF9F0-6201-4AEC-9611-DB456FC35D6A}">
      <dsp:nvSpPr>
        <dsp:cNvPr id="0" name=""/>
        <dsp:cNvSpPr/>
      </dsp:nvSpPr>
      <dsp:spPr>
        <a:xfrm>
          <a:off x="4536005" y="2531553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Конструирование, изобразительная деятельность</a:t>
          </a:r>
        </a:p>
      </dsp:txBody>
      <dsp:txXfrm>
        <a:off x="4558533" y="2554081"/>
        <a:ext cx="2908496" cy="416436"/>
      </dsp:txXfrm>
    </dsp:sp>
    <dsp:sp modelId="{87888A5A-1D85-4AF9-BDA2-E75FB6B887DF}">
      <dsp:nvSpPr>
        <dsp:cNvPr id="0" name=""/>
        <dsp:cNvSpPr/>
      </dsp:nvSpPr>
      <dsp:spPr>
        <a:xfrm>
          <a:off x="4536005" y="3050732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Музыкальная</a:t>
          </a:r>
        </a:p>
      </dsp:txBody>
      <dsp:txXfrm>
        <a:off x="4558533" y="3073260"/>
        <a:ext cx="2908496" cy="416436"/>
      </dsp:txXfrm>
    </dsp:sp>
    <dsp:sp modelId="{F92CC0A4-2955-468F-A4BF-B3B22C419FD8}">
      <dsp:nvSpPr>
        <dsp:cNvPr id="0" name=""/>
        <dsp:cNvSpPr/>
      </dsp:nvSpPr>
      <dsp:spPr>
        <a:xfrm>
          <a:off x="4536005" y="3569911"/>
          <a:ext cx="2953552" cy="4614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Двигательная </a:t>
          </a:r>
        </a:p>
      </dsp:txBody>
      <dsp:txXfrm>
        <a:off x="4558533" y="3592439"/>
        <a:ext cx="2908496" cy="416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5846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9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1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30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86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459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02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053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6270" y="3058232"/>
            <a:ext cx="10363200" cy="533400"/>
          </a:xfrm>
        </p:spPr>
        <p:txBody>
          <a:bodyPr/>
          <a:lstStyle/>
          <a:p>
            <a:r>
              <a:rPr lang="ru-RU" b="1" dirty="0"/>
              <a:t>Краткая презентация Программы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" y="346281"/>
            <a:ext cx="3653637" cy="24710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87579" y="1120573"/>
            <a:ext cx="97631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«Детский сад №16 оздоровительной направленности»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9503" y="2300253"/>
            <a:ext cx="8736227" cy="445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презентация Программы</a:t>
            </a:r>
            <a:endParaRPr lang="ru-RU" sz="2000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автономного дошкольного образовательного учреждения 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Детский сад №16 оздоровительной направленности» 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в соответствии с Федеральным образовательным стандартом дошкольного образования и Федеральной образовательной программой дошкольного образования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716" y="539333"/>
            <a:ext cx="9753600" cy="71596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Первоочередные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задачи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513" y="1459832"/>
            <a:ext cx="11800974" cy="5398168"/>
          </a:xfrm>
        </p:spPr>
        <p:txBody>
          <a:bodyPr/>
          <a:lstStyle/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занятия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проведении занятий использовать современные образовательные технологии, работать в зоне ближайшего развития (ЗБР), реализовывать деятельностный подход и принципы развивающего обучения, использовать на  занятиях материал, соответствующий духовно-нравственным ценностям, историческим и национально-культурным традициям народов России.</a:t>
            </a:r>
          </a:p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благополучие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Постоянно заботиться об эмоциональном благополучии детей, что означает теплое, уважительное, доброжелательное отношение к каждому ребенку, к его чувствам и потребностям, проявление уважения к его индивидуальности, чуткость к его эмоциональным состояниям, поддержку его чувства собственного достоинства и т.п., чтобы каждый ребенок чувствовал себя в безопасности, был уверен, что его здесь любят, о нем позаботятся.</a:t>
            </a:r>
          </a:p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 и равноправие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Одинаково хорошо относиться ко всем детям независимо от пола, нации, языка, социального статуса, психофизиологических и других особенностей.</a:t>
            </a:r>
          </a:p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Детско-взрослое сообщество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Проводить специальную работу над созданием детско-взрослого сообщества, основанного на взаимном уважении, равноправии, доброжелательности, сотрудничестве всех участников образовательных отношений (детей, педагогов, родителей).</a:t>
            </a:r>
          </a:p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ценностных представлений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Объединение обучения и  воспитания в  целостный образовательный процесс на  основе духовно-нравственных ценностей народов Российской Федерации, исторических и национально-культурных традиций, воспитание у дошкольников таких качеств, как: патриотизм, любовь к Родине, гордость за ее достижения; уважение к традиционным ценностям: любовь к родителям, уважение к старшим, заботливое отношение к малышам, пожилым людям и пр.; традиционные гендерные представления; нравственные основы личности — стремление в  своих поступках следовать положительному примеру (быть «хорошим»).</a:t>
            </a:r>
          </a:p>
          <a:p>
            <a:pPr lvl="0" eaLnBrk="0" hangingPunct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Нацеленность на дальнейшее образование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познавательного интереса, стремления к получению знаний, формирование положительной мотивации к дальнейшему обучению в школе, вузе. Формирование отношения к образованию как к одной из ведущих жизненных ценностей.</a:t>
            </a:r>
          </a:p>
          <a:p>
            <a:pPr lvl="0" eaLnBrk="0" hangingPunct="0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hangingPunct="0">
              <a:buNone/>
            </a:pP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15" y="1175083"/>
            <a:ext cx="11798969" cy="5394159"/>
          </a:xfrm>
        </p:spPr>
        <p:txBody>
          <a:bodyPr/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работа над созданием ПДР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(пространство детской реализации), что означает: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и развитие детской инициативы, помощь в осознании и формулировке идеи, реализации замысла;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свободы выбора способов самореализации, поддержка самостоятельного творческого поиска;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личностно-ориентированное взаимодействие, поддержка индивидуальности, признание уникальности, неповторимости каждого ребенка;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уважительное отношение к результатам детского труда и творчества;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представления (предъявления, презентации) своих достижений социальному окружению;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в осознании пользы, признании значимости полученного результата для окружающих.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компонент.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и  содержании образования учитывать природно-географическое и культурно-историческое своеобразие региона, воспитывать интерес и уважение к родному краю.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Использовать все возможности для создания современной предметно-пространственной среды в соответствии с требованиями программы.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 семьями воспитанников.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эффективное взаимодействие с семьями воспитанников, в том числе: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обеспечивается открытость дошкольного образования: открытость и  доступность информации, регулярность информирования, свободный доступ родителей в пространство детского сада;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педагогической поддержки семьи и повышения компетентности родителей в вопросах развития и образования, охраны и укрепления здоровья детей;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единства подходов к воспитанию детей в условиях дошкольного образовательного учреждения и семьи.</a:t>
            </a:r>
          </a:p>
          <a:p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7909" y="1991609"/>
            <a:ext cx="1139618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комплектования групп – возрастной.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Предельная наполняемость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групп оздоровительной направленности определяется на основании Санитарных правил  СП 2.4.3648-20 «Санитарно-эпидемиологические требования к организациям воспитания и обучения, отдыха и оздоровления детей и молодежи», исходя из учета площади (групповой, игровой) комнаты и с учетом возраста детей, их состояния здоровья, специфики программы: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Разделение детей на возрастные группы осуществляется в соответствии с закономерностями психического развития ребенка и позволяет более эффективно решать задачи по реализации Программы, с детьми, имеющими, в целом, сходные возрастные характеристики.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3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463" y="1433680"/>
            <a:ext cx="9753600" cy="71596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 воспитанников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463" y="2149642"/>
            <a:ext cx="9753600" cy="4191000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взаимодействия детского сада с семьями воспитанников — 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ребенка, путем обеспечения единства подходов к воспитанию детей в условиях дошкольного образовательного учреждения и семьи, и повышения компетентности родителей в области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71528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задачи, стоящие перед Учреждением в работе с родителями: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4821" y="2133600"/>
            <a:ext cx="9753600" cy="4191000"/>
          </a:xfrm>
        </p:spPr>
        <p:txBody>
          <a:bodyPr/>
          <a:lstStyle/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семей детей (составление социального паспорта воспитанника, анкетирование родителей);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активному участию в деятельности учреждения (совместное творчество с детьми, совместное участие детей и родителей в мероприятиях Учреждения – праздники, конкурсы, соревнования, подготовка к утренникам и развлечениям, участие родителей в детских праздниках, помощь родителей педагогу в подготовке к занятиям, подбор материала);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в области педагогики и детской психологии (консультационные встречи с педагогами и специалистами Учреждения, решение проблемных ситуаций, обсуждения, рассказы из личного опыта на групповых собраниях);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семейного опыта воспитания и обучения (составление фотоальбомов, фотоколлажей, приглашение родителей на занятия «Гость группы», помощь ребенку в составлении рассказов по теме КТП о своей семье, обсуждение и рассказы из личного опыта за «круглым столом»).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01070"/>
            <a:ext cx="9753600" cy="71596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взаимодействие с семьями воспитанников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812758"/>
            <a:ext cx="9753600" cy="419100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информирование о ребенке и разумное использование полученной информации педагогами и родителями в интересах детей;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родителями по поводу детей — важнейшая обязанность педагогического коллектива;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дошкольного образования: открытость и  доступность информации, регулярность информирования, свободный доступ родителей в пространство детского сада;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педагогической поддержки семьи и повышения компетентности родителей в вопросах развития и образования, охраны и укрепления здоровья детей;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детей в условиях дошкольного образовательного учреждения и семьи.</a:t>
            </a:r>
          </a:p>
          <a:p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7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312" y="1699269"/>
            <a:ext cx="11614267" cy="50143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 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бразовательная программа дошкольного образования  МАДОУ «Детский сад №16»</a:t>
            </a:r>
            <a:r>
              <a:rPr lang="ru-RU" dirty="0"/>
              <a:t> </a:t>
            </a: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Федеральным образовательным стандартом дошкольного образования и Федеральной образовательной программой дошкольного образования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– Программа)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основой построения системы работы в группах оздоровительной направленности.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утверждения: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31.08.2023г. №03-01/110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 требуется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на государственном языке Российской Федерации – русском.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срок обучения: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года до окончания образовательных отношений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очно,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разнообразных видах деятельности: игровой, познавательно-исследовательской, коммуникативной, двигательной, трудовой, изобразительной, предметной, музыкальной, восприятия художественной литературы и фольклора, конструирования и самообслуживания. </a:t>
            </a:r>
          </a:p>
          <a:p>
            <a:pPr marL="0" indent="0">
              <a:buNone/>
            </a:pP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47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326" y="1552073"/>
            <a:ext cx="11567226" cy="5182359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5326" y="1779908"/>
            <a:ext cx="111435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получения образован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 и формы обучения по Программе определяются федеральным государственным образовательным стандартом дошкольного образования (ФГОС ДО) и ФОП ДО.</a:t>
            </a:r>
          </a:p>
          <a:p>
            <a:pPr algn="just"/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категория детей, на которых рассчитана Программа: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обеспечивает получение дошкольного образования в группах оздоровительной направленности воспитанниками в возрасте от 1 года до прекращения образовательных отношений. </a:t>
            </a:r>
          </a:p>
          <a:p>
            <a:pPr algn="just"/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МАДОУ «Детский сад №16» осуществляется в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очной форме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потребностей, возможностей личности ребенка, пять дней в неделю в режиме полного дня с 12-часовым пребыванием детей </a:t>
            </a:r>
          </a:p>
          <a:p>
            <a:pPr algn="just"/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7.00. до 17.30, с 17.30 до 19.00 работает дежурная группа).</a:t>
            </a:r>
          </a:p>
        </p:txBody>
      </p:sp>
    </p:spTree>
    <p:extLst>
      <p:ext uri="{BB962C8B-B14F-4D97-AF65-F5344CB8AC3E}">
        <p14:creationId xmlns:p14="http://schemas.microsoft.com/office/powerpoint/2010/main" val="17491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29" y="918520"/>
            <a:ext cx="11417644" cy="419100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2821" y="1930166"/>
            <a:ext cx="11296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53340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Учреждения разработана в соответствии с основными нормативно-правовыми документами: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Федеральная образовательная программа (приказ Министерства просвещения Российской Федерации от 25 ноября 2022 г. № 1028 «Об утверждении федеральной образовательной программы дошкольного образования»  </a:t>
            </a: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http://publication.pravo.gov.ru/Document/View/0001202212280044</a:t>
            </a:r>
            <a:endParaRPr lang="ru-RU" spc="-5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 Учреждения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Лицензия Учреждения на осуществление образовательной деятельности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29.12.2012 № 273-ФЗ «Об образовании в Российской Федерации»;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Санитарными правилами СП 2.4.3648-20 «Санитарно-эпидемиологические требования к организациям воспитания и обучения, отдыха и оздоровления детей и молодежи»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«Федеральные государственные образовательные стандарты дошкольного образования» (зарегистрирован в Минюсте 17октября 2013г, регистрационный № 1155) с изменениями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0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8" y="102973"/>
            <a:ext cx="11887200" cy="6569676"/>
          </a:xfrm>
        </p:spPr>
        <p:txBody>
          <a:bodyPr/>
          <a:lstStyle/>
          <a:p>
            <a:pPr marL="0" indent="0" algn="just" eaLnBrk="0" hangingPunct="0">
              <a:spcAft>
                <a:spcPts val="0"/>
              </a:spcAft>
              <a:buNone/>
            </a:pP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763339"/>
            <a:ext cx="117616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  <a:tabLst>
                <a:tab pos="533400" algn="l"/>
              </a:tabLst>
            </a:pPr>
            <a:r>
              <a:rPr lang="ru-RU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часть Программы </a:t>
            </a:r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(60%):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33400" algn="l"/>
              </a:tabLst>
            </a:pP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Федеральная образовательная программа (приказ Министерства просвещения Российской Федерации от 25 ноября 2022 г. № 1028 «Об утверждении федеральной образовательной программы дошкольного образования»  http://publication.pravo.gov.ru/Document/View/0001202212280044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программы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(40%):</a:t>
            </a:r>
          </a:p>
          <a:p>
            <a:pPr indent="450215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Примерной инновационной программой дошкольного образования. Под ред. Н.Е.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Э. М. Дорофеевой. — Издание пятое (инновационное),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доп.— М.: МОЗАИКА-СИНТЕЗ, 2019.</a:t>
            </a: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образовательной области «Речевое развитие»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Ушакова О.С. Программа развития речи дошкольников. – 4-е изд.,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М.: ТЦ Сфера, 2017. </a:t>
            </a: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образовательной области «Познавательное развитие»: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Раздел «Ознакомление с предметным окружением и социальным миром» дополнен планом занятий с детьми старшего дошкольного возраста в рамках сотрудничества с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Киришским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историко-краеведческим музеем».</a:t>
            </a: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образовательной области «Физическое развитие: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Комплексная медико-педагогическая программа для групп оздоровительной направленности «Здоровый дошкольник» разработанная педагогами Учреждения на основе Парциальной образовательной программы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здоровьесозидания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детей и их родителей «К здоровой семье через детский сад»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В.С.Коваленко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В.Е.Верховкина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образовательной области «Художественно-эстетическое развитие»: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Каплунова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Новоскольцева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 Программа по музыкальному воспитанию детей дошкольного возраста «Ладушки». – СПБ.: ООО «Невская нота», 2010г. </a:t>
            </a:r>
          </a:p>
        </p:txBody>
      </p:sp>
    </p:spTree>
    <p:extLst>
      <p:ext uri="{BB962C8B-B14F-4D97-AF65-F5344CB8AC3E}">
        <p14:creationId xmlns:p14="http://schemas.microsoft.com/office/powerpoint/2010/main" val="22127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80" y="102973"/>
            <a:ext cx="11775989" cy="4191000"/>
          </a:xfrm>
        </p:spPr>
        <p:txBody>
          <a:bodyPr/>
          <a:lstStyle/>
          <a:p>
            <a:pPr marL="0" indent="0" algn="just" eaLnBrk="0" hangingPunct="0">
              <a:spcAft>
                <a:spcPts val="0"/>
              </a:spcAft>
              <a:buNone/>
            </a:pP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1787" y="1221393"/>
            <a:ext cx="113349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  <a:tabLst>
                <a:tab pos="533400" algn="l"/>
                <a:tab pos="359092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направлена на: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общей культуры; развитие физических, интеллектуальных, нравственных, эстетических и личностных качеств; формирование предпосылок учебной деятельности, сохранение и укрепление здоровья детей дошкольного возраста.</a:t>
            </a:r>
          </a:p>
          <a:p>
            <a:pPr marL="450215" algn="just">
              <a:spcAft>
                <a:spcPts val="0"/>
              </a:spcAft>
              <a:tabLst>
                <a:tab pos="53340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может корректироваться в связи с изменениями: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нормативно-правовой базы в сфере образования;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запроса родителей (законных представителей);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структуры </a:t>
            </a:r>
            <a:r>
              <a:rPr lang="ru-RU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видовой структуры групп;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внедрения новых форм образования.</a:t>
            </a:r>
            <a:r>
              <a:rPr lang="ru-RU" b="1" dirty="0"/>
              <a:t>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Программа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создание условий развития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ребенка, открывающих возможности для: позитивной социализации,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развития, развития инициативы и творческих способностей.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 золотых принципов дошкольной педагогики:</a:t>
            </a:r>
            <a:endParaRPr lang="ru-RU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 (Зона ближайшего развития) </a:t>
            </a:r>
          </a:p>
          <a:p>
            <a:pPr lvl="0" algn="ctr"/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 подход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Возрастное соответствие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обучение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Амплификация развития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ПДР (Пространство Детской Реализации)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  <a:tab pos="768985" algn="l"/>
              </a:tabLs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1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747" y="816059"/>
            <a:ext cx="9753600" cy="71596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детской деятельности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198955"/>
              </p:ext>
            </p:extLst>
          </p:nvPr>
        </p:nvGraphicFramePr>
        <p:xfrm>
          <a:off x="846220" y="1724525"/>
          <a:ext cx="9753600" cy="4543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63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950" y="281487"/>
            <a:ext cx="9753600" cy="71596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основной образовательной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938" y="1250534"/>
            <a:ext cx="11864123" cy="5325979"/>
          </a:xfrm>
        </p:spPr>
        <p:txBody>
          <a:bodyPr/>
          <a:lstStyle/>
          <a:p>
            <a:pPr hangingPunct="0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Программы в соответствии с требованиями Стандарта включает три основных раздела –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целевой, содержательный и организационный.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представлены: цели, задачи, принципы ее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</a:p>
          <a:p>
            <a:pPr algn="just" hangingPunct="0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 В содержательный раздел Программы входит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воспитания,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культуру и народные традиции Ленинградской области, правилам и нормам поведения в российском обществе.</a:t>
            </a:r>
          </a:p>
          <a:p>
            <a:pPr algn="just" hangingPunct="0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описание психолого-педагогических и кадровых условий реализации Программы; организации развивающей предметно-пространственной среды (далее – РППС) в Учреждении; материально-техническое обеспечение Программы, обеспеченность методическими материалами и средствами обучения и воспитания. Раздел включает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перечень рекомендованных для семейного просмотра анимационных произведений. В разделе представлены режим и распорядок дня в дошкольных группах, 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75210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485293"/>
            <a:ext cx="9753600" cy="2719754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 на основе духовно-нравственных ценностей российского народа, исторических и национально-культурных традиций.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адаптир.программа</Template>
  <TotalTime>276</TotalTime>
  <Words>1811</Words>
  <Application>Microsoft Office PowerPoint</Application>
  <PresentationFormat>Широкоэкранный</PresentationFormat>
  <Paragraphs>115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Microsoft Sans Serif</vt:lpstr>
      <vt:lpstr>Symbol</vt:lpstr>
      <vt:lpstr>Times New Roman</vt:lpstr>
      <vt:lpstr>powerpoint-template-24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детской деятельности </vt:lpstr>
      <vt:lpstr>Содержание основной образовательной программы </vt:lpstr>
      <vt:lpstr>Цель программы:</vt:lpstr>
      <vt:lpstr>Первоочередные задачи:</vt:lpstr>
      <vt:lpstr>Презентация PowerPoint</vt:lpstr>
      <vt:lpstr>Презентация PowerPoint</vt:lpstr>
      <vt:lpstr>Особенности взаимодействия педагогического коллектива с семьями  воспитанников </vt:lpstr>
      <vt:lpstr>Основные задачи, стоящие перед Учреждением в работе с родителями:</vt:lpstr>
      <vt:lpstr>Эффективное взаимодействие с семьями воспитанников: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2018-10-03T10:47:24Z</dcterms:created>
  <dcterms:modified xsi:type="dcterms:W3CDTF">2023-11-28T14:20:22Z</dcterms:modified>
</cp:coreProperties>
</file>